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12192000"/>
  <p:embeddedFontLst>
    <p:embeddedFont>
      <p:font typeface="MiSans" panose="020B0604020202020204" charset="-122"/>
      <p:regular r:id="rId8"/>
    </p:embeddedFont>
    <p:embeddedFont>
      <p:font typeface="Noto Sans SC" panose="020B0604020202020204" charset="-128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0547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9FAFB"/>
              </a:gs>
              <a:gs pos="100000">
                <a:srgbClr val="F3F4F6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638681" y="18669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228600" y="0"/>
                </a:moveTo>
                <a:lnTo>
                  <a:pt x="685800" y="0"/>
                </a:lnTo>
                <a:cubicBezTo>
                  <a:pt x="811968" y="0"/>
                  <a:pt x="914400" y="102432"/>
                  <a:pt x="914400" y="228600"/>
                </a:cubicBezTo>
                <a:lnTo>
                  <a:pt x="914400" y="685800"/>
                </a:lnTo>
                <a:cubicBezTo>
                  <a:pt x="914400" y="811968"/>
                  <a:pt x="811968" y="914400"/>
                  <a:pt x="685800" y="914400"/>
                </a:cubicBezTo>
                <a:lnTo>
                  <a:pt x="228600" y="914400"/>
                </a:lnTo>
                <a:cubicBezTo>
                  <a:pt x="102432" y="914400"/>
                  <a:pt x="0" y="811968"/>
                  <a:pt x="0" y="6858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B7FFF"/>
              </a:gs>
              <a:gs pos="100000">
                <a:srgbClr val="00D3F2"/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5867281" y="2095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66653" y="110817"/>
                </a:moveTo>
                <a:cubicBezTo>
                  <a:pt x="385137" y="124748"/>
                  <a:pt x="407730" y="138232"/>
                  <a:pt x="432911" y="141625"/>
                </a:cubicBezTo>
                <a:cubicBezTo>
                  <a:pt x="444609" y="143232"/>
                  <a:pt x="455414" y="134928"/>
                  <a:pt x="457021" y="123230"/>
                </a:cubicBezTo>
                <a:cubicBezTo>
                  <a:pt x="458629" y="111532"/>
                  <a:pt x="450324" y="100727"/>
                  <a:pt x="438626" y="99120"/>
                </a:cubicBezTo>
                <a:cubicBezTo>
                  <a:pt x="424428" y="97244"/>
                  <a:pt x="408980" y="89029"/>
                  <a:pt x="392460" y="76617"/>
                </a:cubicBezTo>
                <a:cubicBezTo>
                  <a:pt x="358170" y="50721"/>
                  <a:pt x="311646" y="50721"/>
                  <a:pt x="277267" y="76617"/>
                </a:cubicBezTo>
                <a:cubicBezTo>
                  <a:pt x="255836" y="92779"/>
                  <a:pt x="240923" y="100102"/>
                  <a:pt x="228600" y="100102"/>
                </a:cubicBezTo>
                <a:cubicBezTo>
                  <a:pt x="216277" y="100102"/>
                  <a:pt x="201364" y="92779"/>
                  <a:pt x="179933" y="76617"/>
                </a:cubicBezTo>
                <a:cubicBezTo>
                  <a:pt x="145643" y="50721"/>
                  <a:pt x="99120" y="50721"/>
                  <a:pt x="64740" y="76617"/>
                </a:cubicBezTo>
                <a:cubicBezTo>
                  <a:pt x="48220" y="89029"/>
                  <a:pt x="32772" y="97244"/>
                  <a:pt x="18574" y="99120"/>
                </a:cubicBezTo>
                <a:cubicBezTo>
                  <a:pt x="6876" y="100727"/>
                  <a:pt x="-1429" y="111443"/>
                  <a:pt x="179" y="123230"/>
                </a:cubicBezTo>
                <a:cubicBezTo>
                  <a:pt x="1786" y="135017"/>
                  <a:pt x="12502" y="143232"/>
                  <a:pt x="24289" y="141625"/>
                </a:cubicBezTo>
                <a:cubicBezTo>
                  <a:pt x="49470" y="138232"/>
                  <a:pt x="72152" y="124748"/>
                  <a:pt x="90547" y="110817"/>
                </a:cubicBezTo>
                <a:cubicBezTo>
                  <a:pt x="109567" y="96441"/>
                  <a:pt x="135106" y="96441"/>
                  <a:pt x="154126" y="110817"/>
                </a:cubicBezTo>
                <a:cubicBezTo>
                  <a:pt x="175736" y="127159"/>
                  <a:pt x="200829" y="142875"/>
                  <a:pt x="228600" y="142875"/>
                </a:cubicBezTo>
                <a:cubicBezTo>
                  <a:pt x="256371" y="142875"/>
                  <a:pt x="281374" y="127069"/>
                  <a:pt x="303074" y="110817"/>
                </a:cubicBezTo>
                <a:cubicBezTo>
                  <a:pt x="322094" y="96441"/>
                  <a:pt x="347633" y="96441"/>
                  <a:pt x="366653" y="110817"/>
                </a:cubicBezTo>
                <a:close/>
                <a:moveTo>
                  <a:pt x="366653" y="239405"/>
                </a:moveTo>
                <a:cubicBezTo>
                  <a:pt x="385137" y="253335"/>
                  <a:pt x="407730" y="266819"/>
                  <a:pt x="432911" y="270212"/>
                </a:cubicBezTo>
                <a:cubicBezTo>
                  <a:pt x="444609" y="271820"/>
                  <a:pt x="455414" y="263515"/>
                  <a:pt x="457021" y="251817"/>
                </a:cubicBezTo>
                <a:cubicBezTo>
                  <a:pt x="458629" y="240119"/>
                  <a:pt x="450324" y="229314"/>
                  <a:pt x="438626" y="227707"/>
                </a:cubicBezTo>
                <a:cubicBezTo>
                  <a:pt x="424428" y="225832"/>
                  <a:pt x="408980" y="217616"/>
                  <a:pt x="392460" y="205204"/>
                </a:cubicBezTo>
                <a:cubicBezTo>
                  <a:pt x="358170" y="179308"/>
                  <a:pt x="311646" y="179308"/>
                  <a:pt x="277267" y="205204"/>
                </a:cubicBezTo>
                <a:cubicBezTo>
                  <a:pt x="255836" y="221367"/>
                  <a:pt x="240923" y="228689"/>
                  <a:pt x="228600" y="228689"/>
                </a:cubicBezTo>
                <a:cubicBezTo>
                  <a:pt x="216277" y="228689"/>
                  <a:pt x="201364" y="221367"/>
                  <a:pt x="179933" y="205204"/>
                </a:cubicBezTo>
                <a:cubicBezTo>
                  <a:pt x="145643" y="179308"/>
                  <a:pt x="99120" y="179308"/>
                  <a:pt x="64740" y="205204"/>
                </a:cubicBezTo>
                <a:cubicBezTo>
                  <a:pt x="48220" y="217616"/>
                  <a:pt x="32772" y="225832"/>
                  <a:pt x="18574" y="227707"/>
                </a:cubicBezTo>
                <a:cubicBezTo>
                  <a:pt x="6876" y="229225"/>
                  <a:pt x="-1429" y="240030"/>
                  <a:pt x="179" y="251817"/>
                </a:cubicBezTo>
                <a:cubicBezTo>
                  <a:pt x="1786" y="263604"/>
                  <a:pt x="12502" y="271820"/>
                  <a:pt x="24289" y="270212"/>
                </a:cubicBezTo>
                <a:cubicBezTo>
                  <a:pt x="49470" y="266819"/>
                  <a:pt x="72152" y="253335"/>
                  <a:pt x="90547" y="239405"/>
                </a:cubicBezTo>
                <a:cubicBezTo>
                  <a:pt x="109567" y="225028"/>
                  <a:pt x="135106" y="225028"/>
                  <a:pt x="154126" y="239405"/>
                </a:cubicBezTo>
                <a:cubicBezTo>
                  <a:pt x="175736" y="255746"/>
                  <a:pt x="200829" y="271463"/>
                  <a:pt x="228600" y="271463"/>
                </a:cubicBezTo>
                <a:cubicBezTo>
                  <a:pt x="256371" y="271463"/>
                  <a:pt x="281374" y="255657"/>
                  <a:pt x="303074" y="239405"/>
                </a:cubicBezTo>
                <a:cubicBezTo>
                  <a:pt x="322094" y="225028"/>
                  <a:pt x="347633" y="225028"/>
                  <a:pt x="366653" y="239405"/>
                </a:cubicBezTo>
                <a:close/>
                <a:moveTo>
                  <a:pt x="303074" y="367992"/>
                </a:moveTo>
                <a:cubicBezTo>
                  <a:pt x="322094" y="353616"/>
                  <a:pt x="347633" y="353616"/>
                  <a:pt x="366653" y="367992"/>
                </a:cubicBezTo>
                <a:cubicBezTo>
                  <a:pt x="385137" y="381923"/>
                  <a:pt x="407730" y="395407"/>
                  <a:pt x="432911" y="398800"/>
                </a:cubicBezTo>
                <a:cubicBezTo>
                  <a:pt x="444609" y="400407"/>
                  <a:pt x="455414" y="392103"/>
                  <a:pt x="457021" y="380405"/>
                </a:cubicBezTo>
                <a:cubicBezTo>
                  <a:pt x="458629" y="368707"/>
                  <a:pt x="450324" y="357902"/>
                  <a:pt x="438626" y="356295"/>
                </a:cubicBezTo>
                <a:cubicBezTo>
                  <a:pt x="424428" y="354419"/>
                  <a:pt x="408980" y="346204"/>
                  <a:pt x="392460" y="333792"/>
                </a:cubicBezTo>
                <a:cubicBezTo>
                  <a:pt x="358170" y="307896"/>
                  <a:pt x="311646" y="307896"/>
                  <a:pt x="277267" y="333792"/>
                </a:cubicBezTo>
                <a:cubicBezTo>
                  <a:pt x="255836" y="349954"/>
                  <a:pt x="240923" y="357277"/>
                  <a:pt x="228600" y="357277"/>
                </a:cubicBezTo>
                <a:cubicBezTo>
                  <a:pt x="216277" y="357277"/>
                  <a:pt x="201364" y="349954"/>
                  <a:pt x="179933" y="333792"/>
                </a:cubicBezTo>
                <a:cubicBezTo>
                  <a:pt x="145643" y="307896"/>
                  <a:pt x="99120" y="307896"/>
                  <a:pt x="64740" y="333792"/>
                </a:cubicBezTo>
                <a:cubicBezTo>
                  <a:pt x="48220" y="346204"/>
                  <a:pt x="32772" y="354419"/>
                  <a:pt x="18574" y="356295"/>
                </a:cubicBezTo>
                <a:cubicBezTo>
                  <a:pt x="6876" y="357902"/>
                  <a:pt x="-1429" y="368618"/>
                  <a:pt x="179" y="380405"/>
                </a:cubicBezTo>
                <a:cubicBezTo>
                  <a:pt x="1786" y="392192"/>
                  <a:pt x="12502" y="400407"/>
                  <a:pt x="24289" y="398800"/>
                </a:cubicBezTo>
                <a:cubicBezTo>
                  <a:pt x="49470" y="395407"/>
                  <a:pt x="72152" y="381923"/>
                  <a:pt x="90547" y="367992"/>
                </a:cubicBezTo>
                <a:cubicBezTo>
                  <a:pt x="109567" y="353616"/>
                  <a:pt x="135106" y="353616"/>
                  <a:pt x="154126" y="367992"/>
                </a:cubicBezTo>
                <a:cubicBezTo>
                  <a:pt x="175736" y="384334"/>
                  <a:pt x="200829" y="400050"/>
                  <a:pt x="228600" y="400050"/>
                </a:cubicBezTo>
                <a:cubicBezTo>
                  <a:pt x="256371" y="400050"/>
                  <a:pt x="281374" y="384244"/>
                  <a:pt x="303074" y="36799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2128599" y="3009900"/>
            <a:ext cx="79343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kern="0" spc="-135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Smart Water Intelligence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28612" y="4000500"/>
            <a:ext cx="7734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Real-Time Monitoring &amp; Adaptive Leak Protection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17407" y="4800600"/>
            <a:ext cx="552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10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ESP32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837390" y="4876800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19050"/>
                </a:lnTo>
                <a:cubicBezTo>
                  <a:pt x="38100" y="29564"/>
                  <a:pt x="29564" y="38100"/>
                  <a:pt x="190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9" name="Text 7"/>
          <p:cNvSpPr/>
          <p:nvPr/>
        </p:nvSpPr>
        <p:spPr>
          <a:xfrm>
            <a:off x="5146953" y="4800600"/>
            <a:ext cx="495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10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MQTT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16216" y="4876800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19050"/>
                </a:lnTo>
                <a:cubicBezTo>
                  <a:pt x="38100" y="29564"/>
                  <a:pt x="29564" y="38100"/>
                  <a:pt x="190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1" name="Text 9"/>
          <p:cNvSpPr/>
          <p:nvPr/>
        </p:nvSpPr>
        <p:spPr>
          <a:xfrm>
            <a:off x="6225778" y="4800600"/>
            <a:ext cx="885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10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Node-RED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381875" y="4876800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19050"/>
                </a:lnTo>
                <a:cubicBezTo>
                  <a:pt x="38100" y="29564"/>
                  <a:pt x="29564" y="38100"/>
                  <a:pt x="190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3" name="Text 11"/>
          <p:cNvSpPr/>
          <p:nvPr/>
        </p:nvSpPr>
        <p:spPr>
          <a:xfrm>
            <a:off x="7691438" y="4800600"/>
            <a:ext cx="48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10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CFAD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17497" y="621030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838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End-to-end IoT pipeline from sensor to intelligence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223010" y="2479953"/>
            <a:ext cx="1864995" cy="1979295"/>
          </a:xfrm>
          <a:custGeom>
            <a:avLst/>
            <a:gdLst/>
            <a:ahLst/>
            <a:cxnLst/>
            <a:rect l="l" t="t" r="r" b="b"/>
            <a:pathLst>
              <a:path w="1864995" h="1979295">
                <a:moveTo>
                  <a:pt x="152407" y="0"/>
                </a:moveTo>
                <a:lnTo>
                  <a:pt x="1712588" y="0"/>
                </a:lnTo>
                <a:cubicBezTo>
                  <a:pt x="1796760" y="0"/>
                  <a:pt x="1864995" y="68235"/>
                  <a:pt x="1864995" y="152407"/>
                </a:cubicBezTo>
                <a:lnTo>
                  <a:pt x="1864995" y="1826888"/>
                </a:lnTo>
                <a:cubicBezTo>
                  <a:pt x="1864995" y="1911060"/>
                  <a:pt x="1796760" y="1979295"/>
                  <a:pt x="1712588" y="1979295"/>
                </a:cubicBezTo>
                <a:lnTo>
                  <a:pt x="152407" y="1979295"/>
                </a:lnTo>
                <a:cubicBezTo>
                  <a:pt x="68235" y="1979295"/>
                  <a:pt x="0" y="1911060"/>
                  <a:pt x="0" y="182688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EFF6FF"/>
              </a:gs>
              <a:gs pos="100000">
                <a:srgbClr val="DBEAFE"/>
              </a:gs>
            </a:gsLst>
            <a:lin ang="2700000" scaled="1"/>
          </a:gradFill>
          <a:ln w="10160">
            <a:solidFill>
              <a:srgbClr val="BEDBFF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1927622" y="27123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6" name="Shape 4"/>
          <p:cNvSpPr/>
          <p:nvPr/>
        </p:nvSpPr>
        <p:spPr>
          <a:xfrm>
            <a:off x="2060972" y="284571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cubicBezTo>
                  <a:pt x="89929" y="11906"/>
                  <a:pt x="95250" y="17227"/>
                  <a:pt x="95250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95250" y="47625"/>
                </a:lnTo>
                <a:lnTo>
                  <a:pt x="95250" y="71438"/>
                </a:lnTo>
                <a:lnTo>
                  <a:pt x="102208" y="71438"/>
                </a:lnTo>
                <a:cubicBezTo>
                  <a:pt x="105370" y="71438"/>
                  <a:pt x="108384" y="72703"/>
                  <a:pt x="110617" y="74935"/>
                </a:cubicBezTo>
                <a:lnTo>
                  <a:pt x="119025" y="83344"/>
                </a:lnTo>
                <a:lnTo>
                  <a:pt x="130932" y="83344"/>
                </a:lnTo>
                <a:cubicBezTo>
                  <a:pt x="163823" y="83344"/>
                  <a:pt x="190463" y="109984"/>
                  <a:pt x="190463" y="142875"/>
                </a:cubicBezTo>
                <a:cubicBezTo>
                  <a:pt x="190463" y="149461"/>
                  <a:pt x="185142" y="154781"/>
                  <a:pt x="178557" y="154781"/>
                </a:cubicBezTo>
                <a:lnTo>
                  <a:pt x="154744" y="154781"/>
                </a:lnTo>
                <a:cubicBezTo>
                  <a:pt x="148158" y="154781"/>
                  <a:pt x="142838" y="149461"/>
                  <a:pt x="142838" y="142875"/>
                </a:cubicBezTo>
                <a:cubicBezTo>
                  <a:pt x="142838" y="136289"/>
                  <a:pt x="137517" y="130969"/>
                  <a:pt x="130932" y="130969"/>
                </a:cubicBezTo>
                <a:lnTo>
                  <a:pt x="117500" y="130969"/>
                </a:lnTo>
                <a:cubicBezTo>
                  <a:pt x="109984" y="141759"/>
                  <a:pt x="97445" y="148828"/>
                  <a:pt x="83307" y="148828"/>
                </a:cubicBezTo>
                <a:cubicBezTo>
                  <a:pt x="69168" y="148828"/>
                  <a:pt x="56629" y="141759"/>
                  <a:pt x="49113" y="130969"/>
                </a:cubicBezTo>
                <a:lnTo>
                  <a:pt x="11906" y="130969"/>
                </a:lnTo>
                <a:cubicBezTo>
                  <a:pt x="5321" y="130969"/>
                  <a:pt x="0" y="125648"/>
                  <a:pt x="0" y="119063"/>
                </a:cubicBezTo>
                <a:lnTo>
                  <a:pt x="0" y="95250"/>
                </a:lnTo>
                <a:cubicBezTo>
                  <a:pt x="0" y="88664"/>
                  <a:pt x="5321" y="83344"/>
                  <a:pt x="11906" y="83344"/>
                </a:cubicBezTo>
                <a:lnTo>
                  <a:pt x="47625" y="83344"/>
                </a:lnTo>
                <a:lnTo>
                  <a:pt x="56034" y="74935"/>
                </a:lnTo>
                <a:cubicBezTo>
                  <a:pt x="58266" y="72703"/>
                  <a:pt x="61280" y="71438"/>
                  <a:pt x="64443" y="71438"/>
                </a:cubicBezTo>
                <a:lnTo>
                  <a:pt x="71400" y="71438"/>
                </a:lnTo>
                <a:lnTo>
                  <a:pt x="71400" y="47625"/>
                </a:lnTo>
                <a:lnTo>
                  <a:pt x="35682" y="47625"/>
                </a:lnTo>
                <a:cubicBezTo>
                  <a:pt x="29096" y="47625"/>
                  <a:pt x="23775" y="42304"/>
                  <a:pt x="23775" y="35719"/>
                </a:cubicBezTo>
                <a:cubicBezTo>
                  <a:pt x="23775" y="29133"/>
                  <a:pt x="29133" y="23812"/>
                  <a:pt x="35719" y="23812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12558" y="3321964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Physical Layer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26845" y="3664864"/>
            <a:ext cx="1457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YF-S401 Sensor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12V NC Valve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ESP32-WROOM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34145" y="4610695"/>
            <a:ext cx="904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kern="0" spc="45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Edge Device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393281" y="3410070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138901" y="104209"/>
                </a:moveTo>
                <a:cubicBezTo>
                  <a:pt x="144482" y="109791"/>
                  <a:pt x="144482" y="118854"/>
                  <a:pt x="138901" y="124435"/>
                </a:cubicBezTo>
                <a:lnTo>
                  <a:pt x="53176" y="210160"/>
                </a:lnTo>
                <a:cubicBezTo>
                  <a:pt x="47595" y="215741"/>
                  <a:pt x="38532" y="215741"/>
                  <a:pt x="32951" y="210160"/>
                </a:cubicBezTo>
                <a:cubicBezTo>
                  <a:pt x="27369" y="204579"/>
                  <a:pt x="27369" y="195516"/>
                  <a:pt x="32951" y="189934"/>
                </a:cubicBezTo>
                <a:lnTo>
                  <a:pt x="108585" y="114300"/>
                </a:lnTo>
                <a:lnTo>
                  <a:pt x="32995" y="38666"/>
                </a:lnTo>
                <a:cubicBezTo>
                  <a:pt x="27414" y="33084"/>
                  <a:pt x="27414" y="24021"/>
                  <a:pt x="32995" y="18440"/>
                </a:cubicBezTo>
                <a:cubicBezTo>
                  <a:pt x="38576" y="12859"/>
                  <a:pt x="47640" y="12859"/>
                  <a:pt x="53221" y="18440"/>
                </a:cubicBezTo>
                <a:lnTo>
                  <a:pt x="138946" y="10416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1" name="Text 9"/>
          <p:cNvSpPr/>
          <p:nvPr/>
        </p:nvSpPr>
        <p:spPr>
          <a:xfrm>
            <a:off x="3338989" y="3676770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MQTT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40004" y="2479953"/>
            <a:ext cx="1864995" cy="1979295"/>
          </a:xfrm>
          <a:custGeom>
            <a:avLst/>
            <a:gdLst/>
            <a:ahLst/>
            <a:cxnLst/>
            <a:rect l="l" t="t" r="r" b="b"/>
            <a:pathLst>
              <a:path w="1864995" h="1979295">
                <a:moveTo>
                  <a:pt x="152407" y="0"/>
                </a:moveTo>
                <a:lnTo>
                  <a:pt x="1712588" y="0"/>
                </a:lnTo>
                <a:cubicBezTo>
                  <a:pt x="1796760" y="0"/>
                  <a:pt x="1864995" y="68235"/>
                  <a:pt x="1864995" y="152407"/>
                </a:cubicBezTo>
                <a:lnTo>
                  <a:pt x="1864995" y="1826888"/>
                </a:lnTo>
                <a:cubicBezTo>
                  <a:pt x="1864995" y="1911060"/>
                  <a:pt x="1796760" y="1979295"/>
                  <a:pt x="1712588" y="1979295"/>
                </a:cubicBezTo>
                <a:lnTo>
                  <a:pt x="152407" y="1979295"/>
                </a:lnTo>
                <a:cubicBezTo>
                  <a:pt x="68235" y="1979295"/>
                  <a:pt x="0" y="1911060"/>
                  <a:pt x="0" y="182688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FAF5FF"/>
              </a:gs>
              <a:gs pos="100000">
                <a:srgbClr val="F3E8FF"/>
              </a:gs>
            </a:gsLst>
            <a:lin ang="2700000" scaled="1"/>
          </a:gradFill>
          <a:ln w="10160">
            <a:solidFill>
              <a:srgbClr val="E9D4FF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4544616" y="27123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14" name="Shape 12"/>
          <p:cNvSpPr/>
          <p:nvPr/>
        </p:nvSpPr>
        <p:spPr>
          <a:xfrm>
            <a:off x="4689872" y="2845714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4029551" y="3321964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Message Broker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043839" y="3664864"/>
            <a:ext cx="1457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Mosquitto MQTT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 1883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QoS 0/1/2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240649" y="4610695"/>
            <a:ext cx="1123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kern="0" spc="45" dirty="0">
                <a:solidFill>
                  <a:srgbClr val="9810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Local Network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10275" y="3410070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138901" y="104209"/>
                </a:moveTo>
                <a:cubicBezTo>
                  <a:pt x="144482" y="109791"/>
                  <a:pt x="144482" y="118854"/>
                  <a:pt x="138901" y="124435"/>
                </a:cubicBezTo>
                <a:lnTo>
                  <a:pt x="53176" y="210160"/>
                </a:lnTo>
                <a:cubicBezTo>
                  <a:pt x="47595" y="215741"/>
                  <a:pt x="38532" y="215741"/>
                  <a:pt x="32951" y="210160"/>
                </a:cubicBezTo>
                <a:cubicBezTo>
                  <a:pt x="27369" y="204579"/>
                  <a:pt x="27369" y="195516"/>
                  <a:pt x="32951" y="189934"/>
                </a:cubicBezTo>
                <a:lnTo>
                  <a:pt x="108585" y="114300"/>
                </a:lnTo>
                <a:lnTo>
                  <a:pt x="32995" y="38666"/>
                </a:lnTo>
                <a:cubicBezTo>
                  <a:pt x="27414" y="33084"/>
                  <a:pt x="27414" y="24021"/>
                  <a:pt x="32995" y="18440"/>
                </a:cubicBezTo>
                <a:cubicBezTo>
                  <a:pt x="38576" y="12859"/>
                  <a:pt x="47640" y="12859"/>
                  <a:pt x="53221" y="18440"/>
                </a:cubicBezTo>
                <a:lnTo>
                  <a:pt x="138946" y="10416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9" name="Text 17"/>
          <p:cNvSpPr/>
          <p:nvPr/>
        </p:nvSpPr>
        <p:spPr>
          <a:xfrm>
            <a:off x="5955982" y="3676770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56998" y="2479953"/>
            <a:ext cx="1864995" cy="1979295"/>
          </a:xfrm>
          <a:custGeom>
            <a:avLst/>
            <a:gdLst/>
            <a:ahLst/>
            <a:cxnLst/>
            <a:rect l="l" t="t" r="r" b="b"/>
            <a:pathLst>
              <a:path w="1864995" h="1979295">
                <a:moveTo>
                  <a:pt x="152407" y="0"/>
                </a:moveTo>
                <a:lnTo>
                  <a:pt x="1712588" y="0"/>
                </a:lnTo>
                <a:cubicBezTo>
                  <a:pt x="1796760" y="0"/>
                  <a:pt x="1864995" y="68235"/>
                  <a:pt x="1864995" y="152407"/>
                </a:cubicBezTo>
                <a:lnTo>
                  <a:pt x="1864995" y="1826888"/>
                </a:lnTo>
                <a:cubicBezTo>
                  <a:pt x="1864995" y="1911060"/>
                  <a:pt x="1796760" y="1979295"/>
                  <a:pt x="1712588" y="1979295"/>
                </a:cubicBezTo>
                <a:lnTo>
                  <a:pt x="152407" y="1979295"/>
                </a:lnTo>
                <a:cubicBezTo>
                  <a:pt x="68235" y="1979295"/>
                  <a:pt x="0" y="1911060"/>
                  <a:pt x="0" y="182688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7ED"/>
              </a:gs>
              <a:gs pos="100000">
                <a:srgbClr val="FFEDD4"/>
              </a:gs>
            </a:gsLst>
            <a:lin ang="2700000" scaled="1"/>
          </a:gradFill>
          <a:ln w="10160">
            <a:solidFill>
              <a:srgbClr val="FFD6A7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7161609" y="27123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22" name="Shape 20"/>
          <p:cNvSpPr/>
          <p:nvPr/>
        </p:nvSpPr>
        <p:spPr>
          <a:xfrm>
            <a:off x="7294959" y="284571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6646545" y="3321964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Logic Engine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60832" y="3664864"/>
            <a:ext cx="1457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Node-RED Flows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CFAD Algorithm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Thresholds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80515" y="4610695"/>
            <a:ext cx="876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kern="0" spc="45" dirty="0">
                <a:solidFill>
                  <a:srgbClr val="F54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641556" y="3410070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138901" y="104209"/>
                </a:moveTo>
                <a:cubicBezTo>
                  <a:pt x="144482" y="109791"/>
                  <a:pt x="144482" y="118854"/>
                  <a:pt x="138901" y="124435"/>
                </a:cubicBezTo>
                <a:lnTo>
                  <a:pt x="53176" y="210160"/>
                </a:lnTo>
                <a:cubicBezTo>
                  <a:pt x="47595" y="215741"/>
                  <a:pt x="38532" y="215741"/>
                  <a:pt x="32951" y="210160"/>
                </a:cubicBezTo>
                <a:cubicBezTo>
                  <a:pt x="27369" y="204579"/>
                  <a:pt x="27369" y="195516"/>
                  <a:pt x="32951" y="189934"/>
                </a:cubicBezTo>
                <a:lnTo>
                  <a:pt x="108585" y="114300"/>
                </a:lnTo>
                <a:lnTo>
                  <a:pt x="32995" y="38666"/>
                </a:lnTo>
                <a:cubicBezTo>
                  <a:pt x="27414" y="33084"/>
                  <a:pt x="27414" y="24021"/>
                  <a:pt x="32995" y="18440"/>
                </a:cubicBezTo>
                <a:cubicBezTo>
                  <a:pt x="38576" y="12859"/>
                  <a:pt x="47640" y="12859"/>
                  <a:pt x="53221" y="18440"/>
                </a:cubicBezTo>
                <a:lnTo>
                  <a:pt x="138946" y="10416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7" name="Text 25"/>
          <p:cNvSpPr/>
          <p:nvPr/>
        </p:nvSpPr>
        <p:spPr>
          <a:xfrm>
            <a:off x="8555831" y="3676770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102566" y="2479953"/>
            <a:ext cx="1864995" cy="1979295"/>
          </a:xfrm>
          <a:custGeom>
            <a:avLst/>
            <a:gdLst/>
            <a:ahLst/>
            <a:cxnLst/>
            <a:rect l="l" t="t" r="r" b="b"/>
            <a:pathLst>
              <a:path w="1864995" h="1979295">
                <a:moveTo>
                  <a:pt x="152407" y="0"/>
                </a:moveTo>
                <a:lnTo>
                  <a:pt x="1712588" y="0"/>
                </a:lnTo>
                <a:cubicBezTo>
                  <a:pt x="1796760" y="0"/>
                  <a:pt x="1864995" y="68235"/>
                  <a:pt x="1864995" y="152407"/>
                </a:cubicBezTo>
                <a:lnTo>
                  <a:pt x="1864995" y="1826888"/>
                </a:lnTo>
                <a:cubicBezTo>
                  <a:pt x="1864995" y="1911060"/>
                  <a:pt x="1796760" y="1979295"/>
                  <a:pt x="1712588" y="1979295"/>
                </a:cubicBezTo>
                <a:lnTo>
                  <a:pt x="152407" y="1979295"/>
                </a:lnTo>
                <a:cubicBezTo>
                  <a:pt x="68235" y="1979295"/>
                  <a:pt x="0" y="1911060"/>
                  <a:pt x="0" y="182688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F0FDF4"/>
              </a:gs>
              <a:gs pos="100000">
                <a:srgbClr val="DCFCE7"/>
              </a:gs>
            </a:gsLst>
            <a:lin ang="2700000" scaled="1"/>
          </a:gradFill>
          <a:ln w="10160">
            <a:solidFill>
              <a:srgbClr val="B9F8CF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9807178" y="27123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0" name="Shape 28"/>
          <p:cNvSpPr/>
          <p:nvPr/>
        </p:nvSpPr>
        <p:spPr>
          <a:xfrm>
            <a:off x="9964341" y="284571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9292114" y="3321964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306401" y="3664864"/>
            <a:ext cx="1457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 UI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Telegram Bot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9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 Logging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556909" y="4610695"/>
            <a:ext cx="1019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kern="0" spc="45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Presentation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95425" y="5067777"/>
            <a:ext cx="685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water/flow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95425" y="5258157"/>
            <a:ext cx="685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L/min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847517" y="5067777"/>
            <a:ext cx="75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water/valve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847517" y="5258157"/>
            <a:ext cx="75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0/1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262354" y="5067777"/>
            <a:ext cx="438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alerts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262354" y="5258157"/>
            <a:ext cx="438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Hardware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838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Industrial-grade components with fail-safe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3731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7220" y="15697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155DFC"/>
              </a:gs>
              <a:gs pos="100000">
                <a:srgbClr val="1447E6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69620" y="17221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8581" y="10716"/>
                </a:moveTo>
                <a:cubicBezTo>
                  <a:pt x="78581" y="4777"/>
                  <a:pt x="73804" y="0"/>
                  <a:pt x="67866" y="0"/>
                </a:cubicBezTo>
                <a:cubicBezTo>
                  <a:pt x="61927" y="0"/>
                  <a:pt x="57150" y="4777"/>
                  <a:pt x="57150" y="10716"/>
                </a:cubicBezTo>
                <a:lnTo>
                  <a:pt x="57150" y="28575"/>
                </a:lnTo>
                <a:cubicBezTo>
                  <a:pt x="41389" y="28575"/>
                  <a:pt x="28575" y="41389"/>
                  <a:pt x="28575" y="57150"/>
                </a:cubicBezTo>
                <a:lnTo>
                  <a:pt x="10716" y="57150"/>
                </a:lnTo>
                <a:cubicBezTo>
                  <a:pt x="4777" y="57150"/>
                  <a:pt x="0" y="61927"/>
                  <a:pt x="0" y="67866"/>
                </a:cubicBezTo>
                <a:cubicBezTo>
                  <a:pt x="0" y="73804"/>
                  <a:pt x="4777" y="78581"/>
                  <a:pt x="10716" y="78581"/>
                </a:cubicBezTo>
                <a:lnTo>
                  <a:pt x="28575" y="78581"/>
                </a:lnTo>
                <a:lnTo>
                  <a:pt x="28575" y="103584"/>
                </a:lnTo>
                <a:lnTo>
                  <a:pt x="10716" y="103584"/>
                </a:lnTo>
                <a:cubicBezTo>
                  <a:pt x="4777" y="103584"/>
                  <a:pt x="0" y="108362"/>
                  <a:pt x="0" y="114300"/>
                </a:cubicBezTo>
                <a:cubicBezTo>
                  <a:pt x="0" y="120238"/>
                  <a:pt x="4777" y="125016"/>
                  <a:pt x="10716" y="125016"/>
                </a:cubicBezTo>
                <a:lnTo>
                  <a:pt x="28575" y="125016"/>
                </a:lnTo>
                <a:lnTo>
                  <a:pt x="28575" y="150019"/>
                </a:lnTo>
                <a:lnTo>
                  <a:pt x="10716" y="150019"/>
                </a:lnTo>
                <a:cubicBezTo>
                  <a:pt x="4777" y="150019"/>
                  <a:pt x="0" y="154796"/>
                  <a:pt x="0" y="160734"/>
                </a:cubicBezTo>
                <a:cubicBezTo>
                  <a:pt x="0" y="166673"/>
                  <a:pt x="4777" y="171450"/>
                  <a:pt x="10716" y="171450"/>
                </a:cubicBezTo>
                <a:lnTo>
                  <a:pt x="28575" y="171450"/>
                </a:lnTo>
                <a:cubicBezTo>
                  <a:pt x="28575" y="187211"/>
                  <a:pt x="41389" y="200025"/>
                  <a:pt x="57150" y="200025"/>
                </a:cubicBezTo>
                <a:lnTo>
                  <a:pt x="57150" y="217884"/>
                </a:lnTo>
                <a:cubicBezTo>
                  <a:pt x="57150" y="223823"/>
                  <a:pt x="61927" y="228600"/>
                  <a:pt x="67866" y="228600"/>
                </a:cubicBezTo>
                <a:cubicBezTo>
                  <a:pt x="73804" y="228600"/>
                  <a:pt x="78581" y="223823"/>
                  <a:pt x="78581" y="217884"/>
                </a:cubicBezTo>
                <a:lnTo>
                  <a:pt x="78581" y="200025"/>
                </a:lnTo>
                <a:lnTo>
                  <a:pt x="103584" y="200025"/>
                </a:lnTo>
                <a:lnTo>
                  <a:pt x="103584" y="217884"/>
                </a:lnTo>
                <a:cubicBezTo>
                  <a:pt x="103584" y="223823"/>
                  <a:pt x="108362" y="228600"/>
                  <a:pt x="114300" y="228600"/>
                </a:cubicBezTo>
                <a:cubicBezTo>
                  <a:pt x="120238" y="228600"/>
                  <a:pt x="125016" y="223823"/>
                  <a:pt x="125016" y="217884"/>
                </a:cubicBezTo>
                <a:lnTo>
                  <a:pt x="125016" y="200025"/>
                </a:lnTo>
                <a:lnTo>
                  <a:pt x="150019" y="200025"/>
                </a:lnTo>
                <a:lnTo>
                  <a:pt x="150019" y="217884"/>
                </a:lnTo>
                <a:cubicBezTo>
                  <a:pt x="150019" y="223823"/>
                  <a:pt x="154796" y="228600"/>
                  <a:pt x="160734" y="228600"/>
                </a:cubicBezTo>
                <a:cubicBezTo>
                  <a:pt x="166673" y="228600"/>
                  <a:pt x="171450" y="223823"/>
                  <a:pt x="171450" y="217884"/>
                </a:cubicBezTo>
                <a:lnTo>
                  <a:pt x="171450" y="200025"/>
                </a:lnTo>
                <a:cubicBezTo>
                  <a:pt x="187211" y="200025"/>
                  <a:pt x="200025" y="187211"/>
                  <a:pt x="200025" y="171450"/>
                </a:cubicBezTo>
                <a:lnTo>
                  <a:pt x="217884" y="171450"/>
                </a:lnTo>
                <a:cubicBezTo>
                  <a:pt x="223823" y="171450"/>
                  <a:pt x="228600" y="166673"/>
                  <a:pt x="228600" y="160734"/>
                </a:cubicBezTo>
                <a:cubicBezTo>
                  <a:pt x="228600" y="154796"/>
                  <a:pt x="223823" y="150019"/>
                  <a:pt x="217884" y="150019"/>
                </a:cubicBezTo>
                <a:lnTo>
                  <a:pt x="200025" y="150019"/>
                </a:lnTo>
                <a:lnTo>
                  <a:pt x="200025" y="125016"/>
                </a:lnTo>
                <a:lnTo>
                  <a:pt x="217884" y="125016"/>
                </a:lnTo>
                <a:cubicBezTo>
                  <a:pt x="223823" y="125016"/>
                  <a:pt x="228600" y="120238"/>
                  <a:pt x="228600" y="114300"/>
                </a:cubicBezTo>
                <a:cubicBezTo>
                  <a:pt x="228600" y="108362"/>
                  <a:pt x="223823" y="103584"/>
                  <a:pt x="217884" y="103584"/>
                </a:cubicBezTo>
                <a:lnTo>
                  <a:pt x="200025" y="103584"/>
                </a:lnTo>
                <a:lnTo>
                  <a:pt x="200025" y="78581"/>
                </a:lnTo>
                <a:lnTo>
                  <a:pt x="217884" y="78581"/>
                </a:lnTo>
                <a:cubicBezTo>
                  <a:pt x="223823" y="78581"/>
                  <a:pt x="228600" y="73804"/>
                  <a:pt x="228600" y="67866"/>
                </a:cubicBezTo>
                <a:cubicBezTo>
                  <a:pt x="228600" y="61927"/>
                  <a:pt x="223823" y="57150"/>
                  <a:pt x="217884" y="57150"/>
                </a:cubicBezTo>
                <a:lnTo>
                  <a:pt x="200025" y="57150"/>
                </a:lnTo>
                <a:cubicBezTo>
                  <a:pt x="200025" y="41389"/>
                  <a:pt x="187211" y="28575"/>
                  <a:pt x="171450" y="28575"/>
                </a:cubicBezTo>
                <a:lnTo>
                  <a:pt x="171450" y="10716"/>
                </a:lnTo>
                <a:cubicBezTo>
                  <a:pt x="171450" y="4777"/>
                  <a:pt x="166673" y="0"/>
                  <a:pt x="160734" y="0"/>
                </a:cubicBezTo>
                <a:cubicBezTo>
                  <a:pt x="154796" y="0"/>
                  <a:pt x="150019" y="4777"/>
                  <a:pt x="150019" y="10716"/>
                </a:cubicBezTo>
                <a:lnTo>
                  <a:pt x="150019" y="28575"/>
                </a:lnTo>
                <a:lnTo>
                  <a:pt x="125016" y="28575"/>
                </a:lnTo>
                <a:lnTo>
                  <a:pt x="125016" y="10716"/>
                </a:lnTo>
                <a:cubicBezTo>
                  <a:pt x="125016" y="4777"/>
                  <a:pt x="120238" y="0"/>
                  <a:pt x="114300" y="0"/>
                </a:cubicBezTo>
                <a:cubicBezTo>
                  <a:pt x="108362" y="0"/>
                  <a:pt x="103584" y="4777"/>
                  <a:pt x="103584" y="10716"/>
                </a:cubicBezTo>
                <a:lnTo>
                  <a:pt x="103584" y="28575"/>
                </a:lnTo>
                <a:lnTo>
                  <a:pt x="78581" y="28575"/>
                </a:lnTo>
                <a:lnTo>
                  <a:pt x="78581" y="10716"/>
                </a:lnTo>
                <a:close/>
                <a:moveTo>
                  <a:pt x="71438" y="57150"/>
                </a:moveTo>
                <a:lnTo>
                  <a:pt x="157163" y="57150"/>
                </a:lnTo>
                <a:cubicBezTo>
                  <a:pt x="165065" y="57150"/>
                  <a:pt x="171450" y="63535"/>
                  <a:pt x="171450" y="71438"/>
                </a:cubicBezTo>
                <a:lnTo>
                  <a:pt x="171450" y="157163"/>
                </a:lnTo>
                <a:cubicBezTo>
                  <a:pt x="171450" y="165065"/>
                  <a:pt x="165065" y="171450"/>
                  <a:pt x="157163" y="171450"/>
                </a:cubicBezTo>
                <a:lnTo>
                  <a:pt x="71438" y="171450"/>
                </a:lnTo>
                <a:cubicBezTo>
                  <a:pt x="63535" y="171450"/>
                  <a:pt x="57150" y="165065"/>
                  <a:pt x="57150" y="157163"/>
                </a:cubicBezTo>
                <a:lnTo>
                  <a:pt x="57150" y="71438"/>
                </a:lnTo>
                <a:cubicBezTo>
                  <a:pt x="57150" y="63535"/>
                  <a:pt x="63535" y="57150"/>
                  <a:pt x="71438" y="57150"/>
                </a:cubicBezTo>
                <a:close/>
                <a:moveTo>
                  <a:pt x="78581" y="78581"/>
                </a:moveTo>
                <a:lnTo>
                  <a:pt x="78581" y="150019"/>
                </a:lnTo>
                <a:lnTo>
                  <a:pt x="150019" y="150019"/>
                </a:lnTo>
                <a:lnTo>
                  <a:pt x="150019" y="78581"/>
                </a:lnTo>
                <a:lnTo>
                  <a:pt x="78581" y="7858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3173849" y="1760220"/>
            <a:ext cx="685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GPIO 27/26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7220" y="225552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ESP32-WROOM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7220" y="259842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Dual-core controller with Wi-Fi &amp; MQTT client. Handles interrupts, OLED display, and relay control.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4364" y="3192899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4294" y="21431"/>
                </a:moveTo>
                <a:cubicBezTo>
                  <a:pt x="44001" y="21431"/>
                  <a:pt x="25628" y="29468"/>
                  <a:pt x="12122" y="42550"/>
                </a:cubicBezTo>
                <a:cubicBezTo>
                  <a:pt x="9287" y="45296"/>
                  <a:pt x="4755" y="45229"/>
                  <a:pt x="2032" y="42394"/>
                </a:cubicBezTo>
                <a:cubicBezTo>
                  <a:pt x="-692" y="39559"/>
                  <a:pt x="-647" y="35027"/>
                  <a:pt x="2188" y="32303"/>
                </a:cubicBezTo>
                <a:cubicBezTo>
                  <a:pt x="18239" y="16721"/>
                  <a:pt x="40161" y="7144"/>
                  <a:pt x="64294" y="7144"/>
                </a:cubicBezTo>
                <a:cubicBezTo>
                  <a:pt x="88426" y="7144"/>
                  <a:pt x="110349" y="16721"/>
                  <a:pt x="126422" y="32303"/>
                </a:cubicBezTo>
                <a:cubicBezTo>
                  <a:pt x="129257" y="35049"/>
                  <a:pt x="129324" y="39581"/>
                  <a:pt x="126578" y="42394"/>
                </a:cubicBezTo>
                <a:cubicBezTo>
                  <a:pt x="123832" y="45207"/>
                  <a:pt x="119301" y="45296"/>
                  <a:pt x="116488" y="42550"/>
                </a:cubicBezTo>
                <a:cubicBezTo>
                  <a:pt x="102959" y="29468"/>
                  <a:pt x="84586" y="21431"/>
                  <a:pt x="64294" y="21431"/>
                </a:cubicBezTo>
                <a:close/>
                <a:moveTo>
                  <a:pt x="53578" y="96441"/>
                </a:moveTo>
                <a:cubicBezTo>
                  <a:pt x="53578" y="90527"/>
                  <a:pt x="58380" y="85725"/>
                  <a:pt x="64294" y="85725"/>
                </a:cubicBezTo>
                <a:cubicBezTo>
                  <a:pt x="70208" y="85725"/>
                  <a:pt x="75009" y="90527"/>
                  <a:pt x="75009" y="96441"/>
                </a:cubicBezTo>
                <a:cubicBezTo>
                  <a:pt x="75009" y="102355"/>
                  <a:pt x="70208" y="107156"/>
                  <a:pt x="64294" y="107156"/>
                </a:cubicBezTo>
                <a:cubicBezTo>
                  <a:pt x="58380" y="107156"/>
                  <a:pt x="53578" y="102355"/>
                  <a:pt x="53578" y="96441"/>
                </a:cubicBezTo>
                <a:close/>
                <a:moveTo>
                  <a:pt x="37505" y="72822"/>
                </a:moveTo>
                <a:cubicBezTo>
                  <a:pt x="34893" y="75791"/>
                  <a:pt x="30383" y="76059"/>
                  <a:pt x="27414" y="73447"/>
                </a:cubicBezTo>
                <a:cubicBezTo>
                  <a:pt x="24445" y="70835"/>
                  <a:pt x="24177" y="66325"/>
                  <a:pt x="26789" y="63356"/>
                </a:cubicBezTo>
                <a:cubicBezTo>
                  <a:pt x="35942" y="52998"/>
                  <a:pt x="49359" y="46434"/>
                  <a:pt x="64294" y="46434"/>
                </a:cubicBezTo>
                <a:cubicBezTo>
                  <a:pt x="79229" y="46434"/>
                  <a:pt x="92646" y="52998"/>
                  <a:pt x="101798" y="63356"/>
                </a:cubicBezTo>
                <a:cubicBezTo>
                  <a:pt x="104410" y="66325"/>
                  <a:pt x="104120" y="70835"/>
                  <a:pt x="101173" y="73447"/>
                </a:cubicBezTo>
                <a:cubicBezTo>
                  <a:pt x="98227" y="76059"/>
                  <a:pt x="93695" y="75768"/>
                  <a:pt x="91083" y="72822"/>
                </a:cubicBezTo>
                <a:cubicBezTo>
                  <a:pt x="84519" y="65388"/>
                  <a:pt x="74965" y="60722"/>
                  <a:pt x="64294" y="60722"/>
                </a:cubicBezTo>
                <a:cubicBezTo>
                  <a:pt x="53623" y="60722"/>
                  <a:pt x="44068" y="65388"/>
                  <a:pt x="37505" y="72822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11" name="Text 9"/>
          <p:cNvSpPr/>
          <p:nvPr/>
        </p:nvSpPr>
        <p:spPr>
          <a:xfrm>
            <a:off x="760095" y="3173968"/>
            <a:ext cx="695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802.11 b/g/n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38651" y="342138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75634" y="-2210"/>
                </a:moveTo>
                <a:cubicBezTo>
                  <a:pt x="78291" y="-290"/>
                  <a:pt x="79273" y="3192"/>
                  <a:pt x="78068" y="6228"/>
                </a:cubicBezTo>
                <a:lnTo>
                  <a:pt x="60566" y="50006"/>
                </a:lnTo>
                <a:lnTo>
                  <a:pt x="92869" y="50006"/>
                </a:lnTo>
                <a:cubicBezTo>
                  <a:pt x="95883" y="50006"/>
                  <a:pt x="98561" y="51881"/>
                  <a:pt x="99588" y="54717"/>
                </a:cubicBezTo>
                <a:cubicBezTo>
                  <a:pt x="100615" y="57552"/>
                  <a:pt x="99745" y="60722"/>
                  <a:pt x="97445" y="62642"/>
                </a:cubicBezTo>
                <a:lnTo>
                  <a:pt x="33151" y="116220"/>
                </a:lnTo>
                <a:cubicBezTo>
                  <a:pt x="30629" y="118318"/>
                  <a:pt x="27035" y="118430"/>
                  <a:pt x="24378" y="116510"/>
                </a:cubicBezTo>
                <a:cubicBezTo>
                  <a:pt x="21721" y="114590"/>
                  <a:pt x="20739" y="111108"/>
                  <a:pt x="21945" y="108072"/>
                </a:cubicBezTo>
                <a:lnTo>
                  <a:pt x="39447" y="64294"/>
                </a:lnTo>
                <a:lnTo>
                  <a:pt x="7144" y="64294"/>
                </a:lnTo>
                <a:cubicBezTo>
                  <a:pt x="4130" y="64294"/>
                  <a:pt x="1451" y="62419"/>
                  <a:pt x="424" y="59583"/>
                </a:cubicBezTo>
                <a:cubicBezTo>
                  <a:pt x="-603" y="56748"/>
                  <a:pt x="268" y="53578"/>
                  <a:pt x="2567" y="51658"/>
                </a:cubicBezTo>
                <a:lnTo>
                  <a:pt x="66861" y="-1920"/>
                </a:lnTo>
                <a:cubicBezTo>
                  <a:pt x="69384" y="-4018"/>
                  <a:pt x="72978" y="-4130"/>
                  <a:pt x="75634" y="-221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13" name="Text 11"/>
          <p:cNvSpPr/>
          <p:nvPr/>
        </p:nvSpPr>
        <p:spPr>
          <a:xfrm>
            <a:off x="760095" y="3402449"/>
            <a:ext cx="504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5V Logic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71010" y="133731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4503420" y="15697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8DB"/>
              </a:gs>
              <a:gs pos="100000">
                <a:srgbClr val="0092B8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655820" y="17221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28588" y="42863"/>
                </a:moveTo>
                <a:cubicBezTo>
                  <a:pt x="128588" y="34977"/>
                  <a:pt x="122185" y="28575"/>
                  <a:pt x="114300" y="28575"/>
                </a:cubicBezTo>
                <a:cubicBezTo>
                  <a:pt x="106415" y="28575"/>
                  <a:pt x="100013" y="34977"/>
                  <a:pt x="100013" y="42863"/>
                </a:cubicBezTo>
                <a:cubicBezTo>
                  <a:pt x="100013" y="50748"/>
                  <a:pt x="106415" y="57150"/>
                  <a:pt x="114300" y="57150"/>
                </a:cubicBezTo>
                <a:cubicBezTo>
                  <a:pt x="122185" y="57150"/>
                  <a:pt x="128588" y="50748"/>
                  <a:pt x="128588" y="42863"/>
                </a:cubicBezTo>
                <a:close/>
                <a:moveTo>
                  <a:pt x="114300" y="185738"/>
                </a:moveTo>
                <a:cubicBezTo>
                  <a:pt x="130061" y="185738"/>
                  <a:pt x="142875" y="172923"/>
                  <a:pt x="142875" y="157163"/>
                </a:cubicBezTo>
                <a:cubicBezTo>
                  <a:pt x="142875" y="149929"/>
                  <a:pt x="140196" y="143277"/>
                  <a:pt x="135731" y="138276"/>
                </a:cubicBezTo>
                <a:lnTo>
                  <a:pt x="166762" y="76260"/>
                </a:lnTo>
                <a:cubicBezTo>
                  <a:pt x="169396" y="70946"/>
                  <a:pt x="167253" y="64517"/>
                  <a:pt x="161985" y="61883"/>
                </a:cubicBezTo>
                <a:cubicBezTo>
                  <a:pt x="156716" y="59248"/>
                  <a:pt x="150242" y="61392"/>
                  <a:pt x="147608" y="66660"/>
                </a:cubicBezTo>
                <a:lnTo>
                  <a:pt x="116577" y="128677"/>
                </a:lnTo>
                <a:cubicBezTo>
                  <a:pt x="115818" y="128632"/>
                  <a:pt x="115059" y="128588"/>
                  <a:pt x="114300" y="128588"/>
                </a:cubicBezTo>
                <a:cubicBezTo>
                  <a:pt x="98539" y="128588"/>
                  <a:pt x="85725" y="141402"/>
                  <a:pt x="85725" y="157163"/>
                </a:cubicBezTo>
                <a:cubicBezTo>
                  <a:pt x="85725" y="172923"/>
                  <a:pt x="98539" y="185738"/>
                  <a:pt x="114300" y="185738"/>
                </a:cubicBezTo>
                <a:close/>
                <a:moveTo>
                  <a:pt x="78581" y="64294"/>
                </a:moveTo>
                <a:cubicBezTo>
                  <a:pt x="78581" y="56408"/>
                  <a:pt x="72179" y="50006"/>
                  <a:pt x="64294" y="50006"/>
                </a:cubicBezTo>
                <a:cubicBezTo>
                  <a:pt x="56408" y="50006"/>
                  <a:pt x="50006" y="56408"/>
                  <a:pt x="50006" y="64294"/>
                </a:cubicBezTo>
                <a:cubicBezTo>
                  <a:pt x="50006" y="72179"/>
                  <a:pt x="56408" y="78581"/>
                  <a:pt x="64294" y="78581"/>
                </a:cubicBezTo>
                <a:cubicBezTo>
                  <a:pt x="72179" y="78581"/>
                  <a:pt x="78581" y="72179"/>
                  <a:pt x="78581" y="64294"/>
                </a:cubicBezTo>
                <a:close/>
                <a:moveTo>
                  <a:pt x="42863" y="128588"/>
                </a:moveTo>
                <a:cubicBezTo>
                  <a:pt x="50748" y="128588"/>
                  <a:pt x="57150" y="122185"/>
                  <a:pt x="57150" y="114300"/>
                </a:cubicBez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lose/>
                <a:moveTo>
                  <a:pt x="200025" y="114300"/>
                </a:moveTo>
                <a:cubicBezTo>
                  <a:pt x="200025" y="106415"/>
                  <a:pt x="193623" y="100013"/>
                  <a:pt x="185738" y="100013"/>
                </a:cubicBezTo>
                <a:cubicBezTo>
                  <a:pt x="177852" y="100013"/>
                  <a:pt x="171450" y="106415"/>
                  <a:pt x="171450" y="114300"/>
                </a:cubicBezTo>
                <a:cubicBezTo>
                  <a:pt x="171450" y="122185"/>
                  <a:pt x="177852" y="128588"/>
                  <a:pt x="185738" y="128588"/>
                </a:cubicBezTo>
                <a:cubicBezTo>
                  <a:pt x="193623" y="128588"/>
                  <a:pt x="200025" y="122185"/>
                  <a:pt x="200025" y="1143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248644" y="1760220"/>
            <a:ext cx="495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YF-S401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503420" y="225552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Flow Sensor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503420" y="259842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Hall-effect sensor with 1/8" NPT threads. Detects 0.3–6 L/min with pulse output.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517708" y="3192899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4288" y="21431"/>
                </a:moveTo>
                <a:cubicBezTo>
                  <a:pt x="14288" y="17480"/>
                  <a:pt x="17480" y="14288"/>
                  <a:pt x="21431" y="14288"/>
                </a:cubicBezTo>
                <a:lnTo>
                  <a:pt x="57150" y="14288"/>
                </a:lnTo>
                <a:cubicBezTo>
                  <a:pt x="61101" y="14288"/>
                  <a:pt x="64294" y="17480"/>
                  <a:pt x="64294" y="21431"/>
                </a:cubicBezTo>
                <a:lnTo>
                  <a:pt x="64294" y="85725"/>
                </a:lnTo>
                <a:lnTo>
                  <a:pt x="85725" y="85725"/>
                </a:lnTo>
                <a:lnTo>
                  <a:pt x="85725" y="57150"/>
                </a:lnTo>
                <a:cubicBezTo>
                  <a:pt x="85725" y="53199"/>
                  <a:pt x="88917" y="50006"/>
                  <a:pt x="92869" y="50006"/>
                </a:cubicBezTo>
                <a:lnTo>
                  <a:pt x="107156" y="50006"/>
                </a:lnTo>
                <a:cubicBezTo>
                  <a:pt x="111108" y="50006"/>
                  <a:pt x="114300" y="53199"/>
                  <a:pt x="114300" y="57150"/>
                </a:cubicBezTo>
                <a:cubicBezTo>
                  <a:pt x="114300" y="61101"/>
                  <a:pt x="111108" y="64294"/>
                  <a:pt x="107156" y="64294"/>
                </a:cubicBezTo>
                <a:lnTo>
                  <a:pt x="100013" y="64294"/>
                </a:lnTo>
                <a:lnTo>
                  <a:pt x="100013" y="92869"/>
                </a:lnTo>
                <a:cubicBezTo>
                  <a:pt x="100013" y="96820"/>
                  <a:pt x="96820" y="100013"/>
                  <a:pt x="92869" y="100013"/>
                </a:cubicBezTo>
                <a:lnTo>
                  <a:pt x="57150" y="100013"/>
                </a:lnTo>
                <a:cubicBezTo>
                  <a:pt x="53199" y="100013"/>
                  <a:pt x="50006" y="96820"/>
                  <a:pt x="50006" y="92869"/>
                </a:cubicBezTo>
                <a:lnTo>
                  <a:pt x="50006" y="28575"/>
                </a:lnTo>
                <a:lnTo>
                  <a:pt x="28575" y="28575"/>
                </a:lnTo>
                <a:lnTo>
                  <a:pt x="28575" y="57150"/>
                </a:lnTo>
                <a:cubicBezTo>
                  <a:pt x="28575" y="61101"/>
                  <a:pt x="25383" y="64294"/>
                  <a:pt x="21431" y="64294"/>
                </a:cubicBezTo>
                <a:lnTo>
                  <a:pt x="7144" y="64294"/>
                </a:lnTo>
                <a:cubicBezTo>
                  <a:pt x="3192" y="64294"/>
                  <a:pt x="0" y="61101"/>
                  <a:pt x="0" y="57150"/>
                </a:cubicBezTo>
                <a:cubicBezTo>
                  <a:pt x="0" y="53199"/>
                  <a:pt x="3192" y="50006"/>
                  <a:pt x="7144" y="50006"/>
                </a:cubicBezTo>
                <a:lnTo>
                  <a:pt x="14288" y="50006"/>
                </a:lnTo>
                <a:lnTo>
                  <a:pt x="14288" y="21431"/>
                </a:lnTo>
                <a:close/>
              </a:path>
            </a:pathLst>
          </a:custGeom>
          <a:solidFill>
            <a:srgbClr val="00B8DB"/>
          </a:solidFill>
          <a:ln/>
        </p:spPr>
      </p:sp>
      <p:sp>
        <p:nvSpPr>
          <p:cNvPr id="21" name="Text 19"/>
          <p:cNvSpPr/>
          <p:nvPr/>
        </p:nvSpPr>
        <p:spPr>
          <a:xfrm>
            <a:off x="4646295" y="3173968"/>
            <a:ext cx="676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7.5 pulses/L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524851" y="342138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28575" y="-7144"/>
                </a:moveTo>
                <a:cubicBezTo>
                  <a:pt x="32526" y="-7144"/>
                  <a:pt x="35719" y="-3951"/>
                  <a:pt x="35719" y="0"/>
                </a:cubicBezTo>
                <a:lnTo>
                  <a:pt x="35719" y="21431"/>
                </a:lnTo>
                <a:lnTo>
                  <a:pt x="64294" y="21431"/>
                </a:lnTo>
                <a:lnTo>
                  <a:pt x="64294" y="0"/>
                </a:lnTo>
                <a:cubicBezTo>
                  <a:pt x="64294" y="-3951"/>
                  <a:pt x="67486" y="-7144"/>
                  <a:pt x="71438" y="-7144"/>
                </a:cubicBezTo>
                <a:cubicBezTo>
                  <a:pt x="75389" y="-7144"/>
                  <a:pt x="78581" y="-3951"/>
                  <a:pt x="78581" y="0"/>
                </a:cubicBezTo>
                <a:lnTo>
                  <a:pt x="78581" y="21431"/>
                </a:lnTo>
                <a:lnTo>
                  <a:pt x="92869" y="21431"/>
                </a:lnTo>
                <a:cubicBezTo>
                  <a:pt x="96820" y="21431"/>
                  <a:pt x="100013" y="24624"/>
                  <a:pt x="100013" y="28575"/>
                </a:cubicBezTo>
                <a:cubicBezTo>
                  <a:pt x="100013" y="32526"/>
                  <a:pt x="96820" y="35719"/>
                  <a:pt x="92869" y="35719"/>
                </a:cubicBezTo>
                <a:lnTo>
                  <a:pt x="92869" y="50006"/>
                </a:lnTo>
                <a:cubicBezTo>
                  <a:pt x="92869" y="71237"/>
                  <a:pt x="77420" y="88873"/>
                  <a:pt x="57150" y="92266"/>
                </a:cubicBezTo>
                <a:lnTo>
                  <a:pt x="57150" y="107156"/>
                </a:lnTo>
                <a:cubicBezTo>
                  <a:pt x="57150" y="111108"/>
                  <a:pt x="53958" y="114300"/>
                  <a:pt x="50006" y="114300"/>
                </a:cubicBezTo>
                <a:cubicBezTo>
                  <a:pt x="46055" y="114300"/>
                  <a:pt x="42863" y="111108"/>
                  <a:pt x="42863" y="107156"/>
                </a:cubicBezTo>
                <a:lnTo>
                  <a:pt x="42863" y="92266"/>
                </a:lnTo>
                <a:cubicBezTo>
                  <a:pt x="22592" y="88873"/>
                  <a:pt x="7144" y="71237"/>
                  <a:pt x="7144" y="50006"/>
                </a:cubicBezTo>
                <a:lnTo>
                  <a:pt x="7144" y="35719"/>
                </a:lnTo>
                <a:cubicBezTo>
                  <a:pt x="3192" y="35719"/>
                  <a:pt x="0" y="32526"/>
                  <a:pt x="0" y="28575"/>
                </a:cubicBezTo>
                <a:cubicBezTo>
                  <a:pt x="0" y="24624"/>
                  <a:pt x="3192" y="21431"/>
                  <a:pt x="7144" y="21431"/>
                </a:cubicBezTo>
                <a:lnTo>
                  <a:pt x="21431" y="21431"/>
                </a:lnTo>
                <a:lnTo>
                  <a:pt x="21431" y="0"/>
                </a:lnTo>
                <a:cubicBezTo>
                  <a:pt x="21431" y="-3951"/>
                  <a:pt x="24624" y="-7144"/>
                  <a:pt x="28575" y="-714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3" name="Text 21"/>
          <p:cNvSpPr/>
          <p:nvPr/>
        </p:nvSpPr>
        <p:spPr>
          <a:xfrm>
            <a:off x="4646295" y="3402449"/>
            <a:ext cx="3905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5V DC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57210" y="133731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8389620" y="15697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FB2C36"/>
              </a:gs>
              <a:gs pos="100000">
                <a:srgbClr val="E7000B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8542020" y="17221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9423" y="102022"/>
                </a:moveTo>
                <a:cubicBezTo>
                  <a:pt x="35362" y="60499"/>
                  <a:pt x="71125" y="28575"/>
                  <a:pt x="114300" y="28575"/>
                </a:cubicBezTo>
                <a:cubicBezTo>
                  <a:pt x="137964" y="28575"/>
                  <a:pt x="159395" y="38174"/>
                  <a:pt x="174933" y="53667"/>
                </a:cubicBezTo>
                <a:cubicBezTo>
                  <a:pt x="175022" y="53757"/>
                  <a:pt x="175111" y="53846"/>
                  <a:pt x="175200" y="53935"/>
                </a:cubicBezTo>
                <a:lnTo>
                  <a:pt x="178594" y="57150"/>
                </a:lnTo>
                <a:lnTo>
                  <a:pt x="157207" y="57150"/>
                </a:lnTo>
                <a:cubicBezTo>
                  <a:pt x="149304" y="57150"/>
                  <a:pt x="142920" y="63535"/>
                  <a:pt x="142920" y="71438"/>
                </a:cubicBezTo>
                <a:cubicBezTo>
                  <a:pt x="142920" y="79340"/>
                  <a:pt x="149304" y="85725"/>
                  <a:pt x="157207" y="85725"/>
                </a:cubicBezTo>
                <a:lnTo>
                  <a:pt x="214357" y="85725"/>
                </a:lnTo>
                <a:cubicBezTo>
                  <a:pt x="222260" y="85725"/>
                  <a:pt x="228645" y="79340"/>
                  <a:pt x="228645" y="71438"/>
                </a:cubicBezTo>
                <a:lnTo>
                  <a:pt x="228645" y="14288"/>
                </a:lnTo>
                <a:cubicBezTo>
                  <a:pt x="228645" y="6385"/>
                  <a:pt x="222260" y="0"/>
                  <a:pt x="214357" y="0"/>
                </a:cubicBezTo>
                <a:cubicBezTo>
                  <a:pt x="206454" y="0"/>
                  <a:pt x="200070" y="6385"/>
                  <a:pt x="200070" y="14288"/>
                </a:cubicBezTo>
                <a:lnTo>
                  <a:pt x="200070" y="38130"/>
                </a:lnTo>
                <a:lnTo>
                  <a:pt x="195024" y="33352"/>
                </a:lnTo>
                <a:cubicBezTo>
                  <a:pt x="174352" y="12769"/>
                  <a:pt x="145777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lose/>
                <a:moveTo>
                  <a:pt x="227439" y="130597"/>
                </a:moveTo>
                <a:cubicBezTo>
                  <a:pt x="228555" y="122783"/>
                  <a:pt x="223108" y="115550"/>
                  <a:pt x="215339" y="114434"/>
                </a:cubicBezTo>
                <a:cubicBezTo>
                  <a:pt x="207571" y="113318"/>
                  <a:pt x="200293" y="118765"/>
                  <a:pt x="199177" y="126534"/>
                </a:cubicBezTo>
                <a:cubicBezTo>
                  <a:pt x="193238" y="168057"/>
                  <a:pt x="157475" y="199980"/>
                  <a:pt x="114300" y="199980"/>
                </a:cubicBezTo>
                <a:cubicBezTo>
                  <a:pt x="90636" y="199980"/>
                  <a:pt x="69205" y="190381"/>
                  <a:pt x="53667" y="174888"/>
                </a:cubicBezTo>
                <a:cubicBezTo>
                  <a:pt x="53578" y="174799"/>
                  <a:pt x="53489" y="174709"/>
                  <a:pt x="53400" y="174620"/>
                </a:cubicBezTo>
                <a:lnTo>
                  <a:pt x="50006" y="171405"/>
                </a:lnTo>
                <a:lnTo>
                  <a:pt x="71393" y="171405"/>
                </a:lnTo>
                <a:cubicBezTo>
                  <a:pt x="79296" y="171405"/>
                  <a:pt x="85680" y="165021"/>
                  <a:pt x="85680" y="157118"/>
                </a:cubicBezTo>
                <a:cubicBezTo>
                  <a:pt x="85680" y="149215"/>
                  <a:pt x="79296" y="142830"/>
                  <a:pt x="71393" y="142830"/>
                </a:cubicBezTo>
                <a:lnTo>
                  <a:pt x="14288" y="142875"/>
                </a:lnTo>
                <a:cubicBezTo>
                  <a:pt x="10492" y="142875"/>
                  <a:pt x="6831" y="144393"/>
                  <a:pt x="4152" y="147117"/>
                </a:cubicBezTo>
                <a:cubicBezTo>
                  <a:pt x="1473" y="149840"/>
                  <a:pt x="-45" y="153457"/>
                  <a:pt x="0" y="157296"/>
                </a:cubicBezTo>
                <a:lnTo>
                  <a:pt x="446" y="214000"/>
                </a:lnTo>
                <a:cubicBezTo>
                  <a:pt x="491" y="221903"/>
                  <a:pt x="6965" y="228243"/>
                  <a:pt x="14868" y="228154"/>
                </a:cubicBezTo>
                <a:cubicBezTo>
                  <a:pt x="22771" y="228064"/>
                  <a:pt x="29111" y="221635"/>
                  <a:pt x="29021" y="213732"/>
                </a:cubicBezTo>
                <a:lnTo>
                  <a:pt x="28843" y="190738"/>
                </a:lnTo>
                <a:lnTo>
                  <a:pt x="33620" y="195248"/>
                </a:lnTo>
                <a:cubicBezTo>
                  <a:pt x="54293" y="215831"/>
                  <a:pt x="82823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1197710" y="1760220"/>
            <a:ext cx="438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12V NC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89620" y="225552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Solenoid Valve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89620" y="259842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Normally-closed 2-way valve. Fail-safe design—closes on power loss or leak detection.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403907" y="3192899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58177" y="0"/>
                  <a:pt x="59204" y="223"/>
                  <a:pt x="60141" y="647"/>
                </a:cubicBezTo>
                <a:lnTo>
                  <a:pt x="102200" y="18484"/>
                </a:lnTo>
                <a:cubicBezTo>
                  <a:pt x="107112" y="20561"/>
                  <a:pt x="110773" y="25405"/>
                  <a:pt x="110750" y="31254"/>
                </a:cubicBezTo>
                <a:cubicBezTo>
                  <a:pt x="110639" y="53400"/>
                  <a:pt x="101531" y="93918"/>
                  <a:pt x="63066" y="112335"/>
                </a:cubicBezTo>
                <a:cubicBezTo>
                  <a:pt x="59338" y="114121"/>
                  <a:pt x="55007" y="114121"/>
                  <a:pt x="51279" y="112335"/>
                </a:cubicBezTo>
                <a:cubicBezTo>
                  <a:pt x="12792" y="93918"/>
                  <a:pt x="3706" y="53400"/>
                  <a:pt x="3594" y="31254"/>
                </a:cubicBezTo>
                <a:cubicBezTo>
                  <a:pt x="3572" y="25405"/>
                  <a:pt x="7233" y="20561"/>
                  <a:pt x="12144" y="18484"/>
                </a:cubicBezTo>
                <a:lnTo>
                  <a:pt x="54181" y="647"/>
                </a:lnTo>
                <a:cubicBezTo>
                  <a:pt x="55118" y="223"/>
                  <a:pt x="56123" y="0"/>
                  <a:pt x="57150" y="0"/>
                </a:cubicBezTo>
                <a:close/>
                <a:moveTo>
                  <a:pt x="57150" y="14913"/>
                </a:moveTo>
                <a:lnTo>
                  <a:pt x="57150" y="99320"/>
                </a:lnTo>
                <a:cubicBezTo>
                  <a:pt x="87957" y="84408"/>
                  <a:pt x="96240" y="51368"/>
                  <a:pt x="96441" y="31589"/>
                </a:cubicBezTo>
                <a:lnTo>
                  <a:pt x="57150" y="14935"/>
                </a:lnTo>
                <a:lnTo>
                  <a:pt x="57150" y="14935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1" name="Text 29"/>
          <p:cNvSpPr/>
          <p:nvPr/>
        </p:nvSpPr>
        <p:spPr>
          <a:xfrm>
            <a:off x="8532495" y="3173968"/>
            <a:ext cx="714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Fail-Safe NC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403907" y="342138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ubicBezTo>
                  <a:pt x="0" y="25608"/>
                  <a:pt x="25608" y="0"/>
                  <a:pt x="57150" y="0"/>
                </a:cubicBezTo>
                <a:close/>
                <a:moveTo>
                  <a:pt x="51792" y="26789"/>
                </a:moveTo>
                <a:lnTo>
                  <a:pt x="51792" y="57150"/>
                </a:lnTo>
                <a:cubicBezTo>
                  <a:pt x="51792" y="58936"/>
                  <a:pt x="52685" y="60610"/>
                  <a:pt x="54181" y="61615"/>
                </a:cubicBezTo>
                <a:lnTo>
                  <a:pt x="75612" y="75902"/>
                </a:lnTo>
                <a:cubicBezTo>
                  <a:pt x="78068" y="77554"/>
                  <a:pt x="81394" y="76885"/>
                  <a:pt x="83046" y="74407"/>
                </a:cubicBezTo>
                <a:cubicBezTo>
                  <a:pt x="84698" y="71929"/>
                  <a:pt x="84028" y="68625"/>
                  <a:pt x="81550" y="66973"/>
                </a:cubicBezTo>
                <a:lnTo>
                  <a:pt x="62508" y="54293"/>
                </a:lnTo>
                <a:lnTo>
                  <a:pt x="62508" y="26789"/>
                </a:lnTo>
                <a:cubicBezTo>
                  <a:pt x="62508" y="23820"/>
                  <a:pt x="60119" y="21431"/>
                  <a:pt x="57150" y="21431"/>
                </a:cubicBezTo>
                <a:cubicBezTo>
                  <a:pt x="54181" y="21431"/>
                  <a:pt x="51792" y="23820"/>
                  <a:pt x="51792" y="2678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3" name="Text 31"/>
          <p:cNvSpPr/>
          <p:nvPr/>
        </p:nvSpPr>
        <p:spPr>
          <a:xfrm>
            <a:off x="8532495" y="3402449"/>
            <a:ext cx="904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&lt;50ms response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4810" y="402336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17220" y="425577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64153"/>
              </a:gs>
              <a:gs pos="100000">
                <a:srgbClr val="1E2939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755333" y="440817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28575"/>
                </a:moveTo>
                <a:cubicBezTo>
                  <a:pt x="38398" y="28575"/>
                  <a:pt x="0" y="66973"/>
                  <a:pt x="0" y="114300"/>
                </a:cubicBezTo>
                <a:cubicBezTo>
                  <a:pt x="0" y="161627"/>
                  <a:pt x="38398" y="200025"/>
                  <a:pt x="85725" y="200025"/>
                </a:cubicBezTo>
                <a:lnTo>
                  <a:pt x="171450" y="200025"/>
                </a:lnTo>
                <a:cubicBezTo>
                  <a:pt x="218777" y="200025"/>
                  <a:pt x="257175" y="161627"/>
                  <a:pt x="257175" y="114300"/>
                </a:cubicBezTo>
                <a:cubicBezTo>
                  <a:pt x="257175" y="66973"/>
                  <a:pt x="218777" y="28575"/>
                  <a:pt x="171450" y="28575"/>
                </a:cubicBezTo>
                <a:lnTo>
                  <a:pt x="85725" y="28575"/>
                </a:lnTo>
                <a:close/>
                <a:moveTo>
                  <a:pt x="171450" y="71438"/>
                </a:moveTo>
                <a:cubicBezTo>
                  <a:pt x="195106" y="71438"/>
                  <a:pt x="214313" y="90644"/>
                  <a:pt x="214313" y="114300"/>
                </a:cubicBezTo>
                <a:cubicBezTo>
                  <a:pt x="214313" y="137956"/>
                  <a:pt x="195106" y="157163"/>
                  <a:pt x="171450" y="157163"/>
                </a:cubicBezTo>
                <a:cubicBezTo>
                  <a:pt x="147794" y="157163"/>
                  <a:pt x="128588" y="137956"/>
                  <a:pt x="128588" y="114300"/>
                </a:cubicBezTo>
                <a:cubicBezTo>
                  <a:pt x="128588" y="90644"/>
                  <a:pt x="147794" y="71438"/>
                  <a:pt x="171450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3362444" y="4446270"/>
            <a:ext cx="495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5V Opto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17220" y="494157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Relay Module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17220" y="528447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Opto-isolated 1-channel relay. Switches 12V valve safely from 3.3V ESP32 logic.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8651" y="5878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75634" y="-2210"/>
                </a:moveTo>
                <a:cubicBezTo>
                  <a:pt x="78291" y="-290"/>
                  <a:pt x="79273" y="3192"/>
                  <a:pt x="78068" y="6228"/>
                </a:cubicBezTo>
                <a:lnTo>
                  <a:pt x="60566" y="50006"/>
                </a:lnTo>
                <a:lnTo>
                  <a:pt x="92869" y="50006"/>
                </a:lnTo>
                <a:cubicBezTo>
                  <a:pt x="95883" y="50006"/>
                  <a:pt x="98561" y="51881"/>
                  <a:pt x="99588" y="54717"/>
                </a:cubicBezTo>
                <a:cubicBezTo>
                  <a:pt x="100615" y="57552"/>
                  <a:pt x="99745" y="60722"/>
                  <a:pt x="97445" y="62642"/>
                </a:cubicBezTo>
                <a:lnTo>
                  <a:pt x="33151" y="116220"/>
                </a:lnTo>
                <a:cubicBezTo>
                  <a:pt x="30629" y="118318"/>
                  <a:pt x="27035" y="118430"/>
                  <a:pt x="24378" y="116510"/>
                </a:cubicBezTo>
                <a:cubicBezTo>
                  <a:pt x="21721" y="114590"/>
                  <a:pt x="20739" y="111108"/>
                  <a:pt x="21945" y="108072"/>
                </a:cubicBezTo>
                <a:lnTo>
                  <a:pt x="39447" y="64294"/>
                </a:lnTo>
                <a:lnTo>
                  <a:pt x="7144" y="64294"/>
                </a:lnTo>
                <a:cubicBezTo>
                  <a:pt x="4130" y="64294"/>
                  <a:pt x="1451" y="62419"/>
                  <a:pt x="424" y="59583"/>
                </a:cubicBezTo>
                <a:cubicBezTo>
                  <a:pt x="-603" y="56748"/>
                  <a:pt x="268" y="53578"/>
                  <a:pt x="2567" y="51658"/>
                </a:cubicBezTo>
                <a:lnTo>
                  <a:pt x="66861" y="-1920"/>
                </a:lnTo>
                <a:cubicBezTo>
                  <a:pt x="69384" y="-4018"/>
                  <a:pt x="72978" y="-4130"/>
                  <a:pt x="75634" y="-221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41" name="Text 39"/>
          <p:cNvSpPr/>
          <p:nvPr/>
        </p:nvSpPr>
        <p:spPr>
          <a:xfrm>
            <a:off x="760095" y="5860019"/>
            <a:ext cx="866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10A @ 250VAC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1508" y="610743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58177" y="0"/>
                  <a:pt x="59204" y="223"/>
                  <a:pt x="60141" y="647"/>
                </a:cubicBezTo>
                <a:lnTo>
                  <a:pt x="102200" y="18484"/>
                </a:lnTo>
                <a:cubicBezTo>
                  <a:pt x="107112" y="20561"/>
                  <a:pt x="110773" y="25405"/>
                  <a:pt x="110750" y="31254"/>
                </a:cubicBezTo>
                <a:cubicBezTo>
                  <a:pt x="110639" y="53400"/>
                  <a:pt x="101531" y="93918"/>
                  <a:pt x="63066" y="112335"/>
                </a:cubicBezTo>
                <a:cubicBezTo>
                  <a:pt x="59338" y="114121"/>
                  <a:pt x="55007" y="114121"/>
                  <a:pt x="51279" y="112335"/>
                </a:cubicBezTo>
                <a:cubicBezTo>
                  <a:pt x="12792" y="93918"/>
                  <a:pt x="3706" y="53400"/>
                  <a:pt x="3594" y="31254"/>
                </a:cubicBezTo>
                <a:cubicBezTo>
                  <a:pt x="3572" y="25405"/>
                  <a:pt x="7233" y="20561"/>
                  <a:pt x="12144" y="18484"/>
                </a:cubicBezTo>
                <a:lnTo>
                  <a:pt x="54181" y="647"/>
                </a:lnTo>
                <a:cubicBezTo>
                  <a:pt x="55118" y="223"/>
                  <a:pt x="56123" y="0"/>
                  <a:pt x="57150" y="0"/>
                </a:cubicBezTo>
                <a:close/>
                <a:moveTo>
                  <a:pt x="57150" y="14913"/>
                </a:moveTo>
                <a:lnTo>
                  <a:pt x="57150" y="99320"/>
                </a:lnTo>
                <a:cubicBezTo>
                  <a:pt x="87957" y="84408"/>
                  <a:pt x="96240" y="51368"/>
                  <a:pt x="96441" y="31589"/>
                </a:cubicBezTo>
                <a:lnTo>
                  <a:pt x="57150" y="14935"/>
                </a:lnTo>
                <a:lnTo>
                  <a:pt x="57150" y="14935"/>
                </a:ln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3" name="Text 41"/>
          <p:cNvSpPr/>
          <p:nvPr/>
        </p:nvSpPr>
        <p:spPr>
          <a:xfrm>
            <a:off x="760095" y="6088500"/>
            <a:ext cx="485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Isolation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271010" y="402336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5" name="Shape 43"/>
          <p:cNvSpPr/>
          <p:nvPr/>
        </p:nvSpPr>
        <p:spPr>
          <a:xfrm>
            <a:off x="4503420" y="425577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F0B100"/>
              </a:gs>
              <a:gs pos="100000">
                <a:srgbClr val="FF6900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4627245" y="440817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35744" y="57150"/>
                </a:moveTo>
                <a:cubicBezTo>
                  <a:pt x="239673" y="57150"/>
                  <a:pt x="242888" y="60365"/>
                  <a:pt x="242888" y="64294"/>
                </a:cubicBezTo>
                <a:lnTo>
                  <a:pt x="242888" y="164306"/>
                </a:lnTo>
                <a:cubicBezTo>
                  <a:pt x="242888" y="168235"/>
                  <a:pt x="239673" y="171450"/>
                  <a:pt x="235744" y="171450"/>
                </a:cubicBezTo>
                <a:lnTo>
                  <a:pt x="50006" y="171450"/>
                </a:lnTo>
                <a:cubicBezTo>
                  <a:pt x="46077" y="171450"/>
                  <a:pt x="42863" y="168235"/>
                  <a:pt x="42863" y="164306"/>
                </a:cubicBezTo>
                <a:lnTo>
                  <a:pt x="42863" y="64294"/>
                </a:lnTo>
                <a:cubicBezTo>
                  <a:pt x="42863" y="60365"/>
                  <a:pt x="46077" y="57150"/>
                  <a:pt x="50006" y="57150"/>
                </a:cubicBezTo>
                <a:lnTo>
                  <a:pt x="235744" y="57150"/>
                </a:lnTo>
                <a:close/>
                <a:moveTo>
                  <a:pt x="50006" y="28575"/>
                </a:moveTo>
                <a:cubicBezTo>
                  <a:pt x="30272" y="28575"/>
                  <a:pt x="14288" y="44559"/>
                  <a:pt x="14288" y="64294"/>
                </a:cubicBezTo>
                <a:lnTo>
                  <a:pt x="14288" y="164306"/>
                </a:lnTo>
                <a:cubicBezTo>
                  <a:pt x="14288" y="184041"/>
                  <a:pt x="30272" y="200025"/>
                  <a:pt x="50006" y="200025"/>
                </a:cubicBezTo>
                <a:lnTo>
                  <a:pt x="235744" y="200025"/>
                </a:lnTo>
                <a:cubicBezTo>
                  <a:pt x="255478" y="200025"/>
                  <a:pt x="271463" y="184041"/>
                  <a:pt x="271463" y="164306"/>
                </a:cubicBezTo>
                <a:lnTo>
                  <a:pt x="271463" y="142875"/>
                </a:lnTo>
                <a:cubicBezTo>
                  <a:pt x="279365" y="142875"/>
                  <a:pt x="285750" y="136490"/>
                  <a:pt x="285750" y="128588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lnTo>
                  <a:pt x="271463" y="64294"/>
                </a:lnTo>
                <a:cubicBezTo>
                  <a:pt x="271463" y="44559"/>
                  <a:pt x="255478" y="28575"/>
                  <a:pt x="235744" y="28575"/>
                </a:cubicBezTo>
                <a:lnTo>
                  <a:pt x="50006" y="28575"/>
                </a:lnTo>
                <a:close/>
                <a:moveTo>
                  <a:pt x="75009" y="78581"/>
                </a:moveTo>
                <a:cubicBezTo>
                  <a:pt x="69071" y="78581"/>
                  <a:pt x="64294" y="83359"/>
                  <a:pt x="64294" y="89297"/>
                </a:cubicBezTo>
                <a:lnTo>
                  <a:pt x="64294" y="139303"/>
                </a:lnTo>
                <a:cubicBezTo>
                  <a:pt x="64294" y="145241"/>
                  <a:pt x="69071" y="150019"/>
                  <a:pt x="75009" y="150019"/>
                </a:cubicBezTo>
                <a:lnTo>
                  <a:pt x="175022" y="150019"/>
                </a:lnTo>
                <a:cubicBezTo>
                  <a:pt x="180960" y="150019"/>
                  <a:pt x="185738" y="145241"/>
                  <a:pt x="185738" y="139303"/>
                </a:cubicBezTo>
                <a:lnTo>
                  <a:pt x="185738" y="89297"/>
                </a:lnTo>
                <a:cubicBezTo>
                  <a:pt x="185738" y="83359"/>
                  <a:pt x="180960" y="78581"/>
                  <a:pt x="175022" y="78581"/>
                </a:cubicBezTo>
                <a:lnTo>
                  <a:pt x="75009" y="7858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Text 45"/>
          <p:cNvSpPr/>
          <p:nvPr/>
        </p:nvSpPr>
        <p:spPr>
          <a:xfrm>
            <a:off x="7248644" y="4446270"/>
            <a:ext cx="495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XY-3606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503420" y="494157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Power Management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503420" y="528447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12V→5V buck converter powers ESP32, sensors, and relay. 2A supply with common ground.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524851" y="5878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28575" y="-7144"/>
                </a:moveTo>
                <a:cubicBezTo>
                  <a:pt x="32526" y="-7144"/>
                  <a:pt x="35719" y="-3951"/>
                  <a:pt x="35719" y="0"/>
                </a:cubicBezTo>
                <a:lnTo>
                  <a:pt x="35719" y="21431"/>
                </a:lnTo>
                <a:lnTo>
                  <a:pt x="64294" y="21431"/>
                </a:lnTo>
                <a:lnTo>
                  <a:pt x="64294" y="0"/>
                </a:lnTo>
                <a:cubicBezTo>
                  <a:pt x="64294" y="-3951"/>
                  <a:pt x="67486" y="-7144"/>
                  <a:pt x="71438" y="-7144"/>
                </a:cubicBezTo>
                <a:cubicBezTo>
                  <a:pt x="75389" y="-7144"/>
                  <a:pt x="78581" y="-3951"/>
                  <a:pt x="78581" y="0"/>
                </a:cubicBezTo>
                <a:lnTo>
                  <a:pt x="78581" y="21431"/>
                </a:lnTo>
                <a:lnTo>
                  <a:pt x="92869" y="21431"/>
                </a:lnTo>
                <a:cubicBezTo>
                  <a:pt x="96820" y="21431"/>
                  <a:pt x="100013" y="24624"/>
                  <a:pt x="100013" y="28575"/>
                </a:cubicBezTo>
                <a:cubicBezTo>
                  <a:pt x="100013" y="32526"/>
                  <a:pt x="96820" y="35719"/>
                  <a:pt x="92869" y="35719"/>
                </a:cubicBezTo>
                <a:lnTo>
                  <a:pt x="92869" y="50006"/>
                </a:lnTo>
                <a:cubicBezTo>
                  <a:pt x="92869" y="71237"/>
                  <a:pt x="77420" y="88873"/>
                  <a:pt x="57150" y="92266"/>
                </a:cubicBezTo>
                <a:lnTo>
                  <a:pt x="57150" y="107156"/>
                </a:lnTo>
                <a:cubicBezTo>
                  <a:pt x="57150" y="111108"/>
                  <a:pt x="53958" y="114300"/>
                  <a:pt x="50006" y="114300"/>
                </a:cubicBezTo>
                <a:cubicBezTo>
                  <a:pt x="46055" y="114300"/>
                  <a:pt x="42863" y="111108"/>
                  <a:pt x="42863" y="107156"/>
                </a:cubicBezTo>
                <a:lnTo>
                  <a:pt x="42863" y="92266"/>
                </a:lnTo>
                <a:cubicBezTo>
                  <a:pt x="22592" y="88873"/>
                  <a:pt x="7144" y="71237"/>
                  <a:pt x="7144" y="50006"/>
                </a:cubicBezTo>
                <a:lnTo>
                  <a:pt x="7144" y="35719"/>
                </a:lnTo>
                <a:cubicBezTo>
                  <a:pt x="3192" y="35719"/>
                  <a:pt x="0" y="32526"/>
                  <a:pt x="0" y="28575"/>
                </a:cubicBezTo>
                <a:cubicBezTo>
                  <a:pt x="0" y="24624"/>
                  <a:pt x="3192" y="21431"/>
                  <a:pt x="7144" y="21431"/>
                </a:cubicBezTo>
                <a:lnTo>
                  <a:pt x="21431" y="21431"/>
                </a:lnTo>
                <a:lnTo>
                  <a:pt x="21431" y="0"/>
                </a:lnTo>
                <a:cubicBezTo>
                  <a:pt x="21431" y="-3951"/>
                  <a:pt x="24624" y="-7144"/>
                  <a:pt x="28575" y="-714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1" name="Text 49"/>
          <p:cNvSpPr/>
          <p:nvPr/>
        </p:nvSpPr>
        <p:spPr>
          <a:xfrm>
            <a:off x="4646295" y="5860019"/>
            <a:ext cx="714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12V 2A Input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531995" y="610743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37817" y="112202"/>
                </a:moveTo>
                <a:cubicBezTo>
                  <a:pt x="40608" y="114992"/>
                  <a:pt x="45140" y="114992"/>
                  <a:pt x="47930" y="112202"/>
                </a:cubicBezTo>
                <a:lnTo>
                  <a:pt x="83649" y="76483"/>
                </a:lnTo>
                <a:cubicBezTo>
                  <a:pt x="86439" y="73692"/>
                  <a:pt x="86439" y="69160"/>
                  <a:pt x="83649" y="66370"/>
                </a:cubicBezTo>
                <a:cubicBezTo>
                  <a:pt x="80858" y="63579"/>
                  <a:pt x="76327" y="63579"/>
                  <a:pt x="73536" y="66370"/>
                </a:cubicBezTo>
                <a:lnTo>
                  <a:pt x="50006" y="89900"/>
                </a:lnTo>
                <a:lnTo>
                  <a:pt x="50006" y="7144"/>
                </a:lnTo>
                <a:cubicBezTo>
                  <a:pt x="50006" y="3192"/>
                  <a:pt x="46814" y="0"/>
                  <a:pt x="42863" y="0"/>
                </a:cubicBezTo>
                <a:cubicBezTo>
                  <a:pt x="38911" y="0"/>
                  <a:pt x="35719" y="3192"/>
                  <a:pt x="35719" y="7144"/>
                </a:cubicBezTo>
                <a:lnTo>
                  <a:pt x="35719" y="89900"/>
                </a:lnTo>
                <a:lnTo>
                  <a:pt x="12189" y="66370"/>
                </a:lnTo>
                <a:cubicBezTo>
                  <a:pt x="9398" y="63579"/>
                  <a:pt x="4867" y="63579"/>
                  <a:pt x="2076" y="66370"/>
                </a:cubicBezTo>
                <a:cubicBezTo>
                  <a:pt x="-714" y="69160"/>
                  <a:pt x="-714" y="73692"/>
                  <a:pt x="2076" y="76483"/>
                </a:cubicBezTo>
                <a:lnTo>
                  <a:pt x="37795" y="112202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3" name="Text 51"/>
          <p:cNvSpPr/>
          <p:nvPr/>
        </p:nvSpPr>
        <p:spPr>
          <a:xfrm>
            <a:off x="4646295" y="6088500"/>
            <a:ext cx="742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5V 5A Output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157210" y="4023360"/>
            <a:ext cx="3646170" cy="2446020"/>
          </a:xfrm>
          <a:custGeom>
            <a:avLst/>
            <a:gdLst/>
            <a:ahLst/>
            <a:cxnLst/>
            <a:rect l="l" t="t" r="r" b="b"/>
            <a:pathLst>
              <a:path w="3646170" h="2446020">
                <a:moveTo>
                  <a:pt x="228605" y="0"/>
                </a:moveTo>
                <a:lnTo>
                  <a:pt x="3417565" y="0"/>
                </a:lnTo>
                <a:cubicBezTo>
                  <a:pt x="3543820" y="0"/>
                  <a:pt x="3646170" y="102350"/>
                  <a:pt x="3646170" y="228605"/>
                </a:cubicBezTo>
                <a:lnTo>
                  <a:pt x="3646170" y="2217415"/>
                </a:lnTo>
                <a:cubicBezTo>
                  <a:pt x="3646170" y="2343670"/>
                  <a:pt x="3543820" y="2446020"/>
                  <a:pt x="3417565" y="2446020"/>
                </a:cubicBezTo>
                <a:lnTo>
                  <a:pt x="228605" y="2446020"/>
                </a:lnTo>
                <a:cubicBezTo>
                  <a:pt x="102350" y="2446020"/>
                  <a:pt x="0" y="2343670"/>
                  <a:pt x="0" y="2217415"/>
                </a:cubicBezTo>
                <a:lnTo>
                  <a:pt x="0" y="228605"/>
                </a:lnTo>
                <a:cubicBezTo>
                  <a:pt x="0" y="102350"/>
                  <a:pt x="102350" y="0"/>
                  <a:pt x="22860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7EB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8389620" y="425577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flip="none" rotWithShape="1">
            <a:gsLst>
              <a:gs pos="0">
                <a:srgbClr val="1E2939"/>
              </a:gs>
              <a:gs pos="100000">
                <a:srgbClr val="000000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6" name="Shape 54"/>
          <p:cNvSpPr/>
          <p:nvPr/>
        </p:nvSpPr>
        <p:spPr>
          <a:xfrm>
            <a:off x="8542020" y="440817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42863"/>
                </a:moveTo>
                <a:lnTo>
                  <a:pt x="200025" y="157163"/>
                </a:lnTo>
                <a:lnTo>
                  <a:pt x="28575" y="157163"/>
                </a:lnTo>
                <a:lnTo>
                  <a:pt x="28575" y="42863"/>
                </a:lnTo>
                <a:lnTo>
                  <a:pt x="200025" y="42863"/>
                </a:lnTo>
                <a:close/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7" name="Text 55"/>
          <p:cNvSpPr/>
          <p:nvPr/>
        </p:nvSpPr>
        <p:spPr>
          <a:xfrm>
            <a:off x="11386185" y="4446270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I2C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389620" y="4941570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OLED Display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89620" y="5284470"/>
            <a:ext cx="32480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0.96" SSD1306 local display. Shows live flow, WiFi status, and valve state independent of cloud.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396764" y="58789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4294" y="7144"/>
                </a:moveTo>
                <a:cubicBezTo>
                  <a:pt x="46256" y="7144"/>
                  <a:pt x="31812" y="15359"/>
                  <a:pt x="21297" y="25137"/>
                </a:cubicBezTo>
                <a:cubicBezTo>
                  <a:pt x="10850" y="34848"/>
                  <a:pt x="3862" y="46434"/>
                  <a:pt x="536" y="54404"/>
                </a:cubicBezTo>
                <a:cubicBezTo>
                  <a:pt x="-201" y="56168"/>
                  <a:pt x="-201" y="58132"/>
                  <a:pt x="536" y="59896"/>
                </a:cubicBezTo>
                <a:cubicBezTo>
                  <a:pt x="3862" y="67866"/>
                  <a:pt x="10850" y="79474"/>
                  <a:pt x="21297" y="89163"/>
                </a:cubicBezTo>
                <a:cubicBezTo>
                  <a:pt x="31812" y="98919"/>
                  <a:pt x="46256" y="107156"/>
                  <a:pt x="64294" y="107156"/>
                </a:cubicBezTo>
                <a:cubicBezTo>
                  <a:pt x="82332" y="107156"/>
                  <a:pt x="96775" y="98941"/>
                  <a:pt x="107290" y="89163"/>
                </a:cubicBezTo>
                <a:cubicBezTo>
                  <a:pt x="117738" y="79452"/>
                  <a:pt x="124725" y="67866"/>
                  <a:pt x="128052" y="59896"/>
                </a:cubicBezTo>
                <a:cubicBezTo>
                  <a:pt x="128788" y="58132"/>
                  <a:pt x="128788" y="56168"/>
                  <a:pt x="128052" y="54404"/>
                </a:cubicBezTo>
                <a:cubicBezTo>
                  <a:pt x="124725" y="46434"/>
                  <a:pt x="117738" y="34826"/>
                  <a:pt x="107290" y="25137"/>
                </a:cubicBezTo>
                <a:cubicBezTo>
                  <a:pt x="96775" y="15381"/>
                  <a:pt x="82332" y="7144"/>
                  <a:pt x="64294" y="7144"/>
                </a:cubicBezTo>
                <a:close/>
                <a:moveTo>
                  <a:pt x="32147" y="57150"/>
                </a:moveTo>
                <a:cubicBezTo>
                  <a:pt x="32147" y="39408"/>
                  <a:pt x="46551" y="25003"/>
                  <a:pt x="64294" y="25003"/>
                </a:cubicBezTo>
                <a:cubicBezTo>
                  <a:pt x="82036" y="25003"/>
                  <a:pt x="96441" y="39408"/>
                  <a:pt x="96441" y="57150"/>
                </a:cubicBezTo>
                <a:cubicBezTo>
                  <a:pt x="96441" y="74892"/>
                  <a:pt x="82036" y="89297"/>
                  <a:pt x="64294" y="89297"/>
                </a:cubicBezTo>
                <a:cubicBezTo>
                  <a:pt x="46551" y="89297"/>
                  <a:pt x="32147" y="74892"/>
                  <a:pt x="32147" y="57150"/>
                </a:cubicBezTo>
                <a:close/>
                <a:moveTo>
                  <a:pt x="64294" y="42863"/>
                </a:moveTo>
                <a:cubicBezTo>
                  <a:pt x="64294" y="50743"/>
                  <a:pt x="57887" y="57150"/>
                  <a:pt x="50006" y="57150"/>
                </a:cubicBezTo>
                <a:cubicBezTo>
                  <a:pt x="47439" y="57150"/>
                  <a:pt x="45028" y="56480"/>
                  <a:pt x="42929" y="55275"/>
                </a:cubicBezTo>
                <a:cubicBezTo>
                  <a:pt x="42706" y="57708"/>
                  <a:pt x="42907" y="60208"/>
                  <a:pt x="43577" y="62686"/>
                </a:cubicBezTo>
                <a:cubicBezTo>
                  <a:pt x="46635" y="74116"/>
                  <a:pt x="58400" y="80903"/>
                  <a:pt x="69830" y="77845"/>
                </a:cubicBezTo>
                <a:cubicBezTo>
                  <a:pt x="81260" y="74786"/>
                  <a:pt x="88047" y="63021"/>
                  <a:pt x="84988" y="51591"/>
                </a:cubicBezTo>
                <a:cubicBezTo>
                  <a:pt x="82265" y="41389"/>
                  <a:pt x="72598" y="34893"/>
                  <a:pt x="62419" y="35786"/>
                </a:cubicBezTo>
                <a:cubicBezTo>
                  <a:pt x="63602" y="37862"/>
                  <a:pt x="64294" y="40273"/>
                  <a:pt x="64294" y="42863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61" name="Text 59"/>
          <p:cNvSpPr/>
          <p:nvPr/>
        </p:nvSpPr>
        <p:spPr>
          <a:xfrm>
            <a:off x="8532495" y="5860019"/>
            <a:ext cx="561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128×64px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396764" y="610743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4294" y="21431"/>
                </a:moveTo>
                <a:cubicBezTo>
                  <a:pt x="44001" y="21431"/>
                  <a:pt x="25628" y="29468"/>
                  <a:pt x="12122" y="42550"/>
                </a:cubicBezTo>
                <a:cubicBezTo>
                  <a:pt x="9287" y="45296"/>
                  <a:pt x="4755" y="45229"/>
                  <a:pt x="2032" y="42394"/>
                </a:cubicBezTo>
                <a:cubicBezTo>
                  <a:pt x="-692" y="39559"/>
                  <a:pt x="-647" y="35027"/>
                  <a:pt x="2188" y="32303"/>
                </a:cubicBezTo>
                <a:cubicBezTo>
                  <a:pt x="18239" y="16721"/>
                  <a:pt x="40161" y="7144"/>
                  <a:pt x="64294" y="7144"/>
                </a:cubicBezTo>
                <a:cubicBezTo>
                  <a:pt x="88426" y="7144"/>
                  <a:pt x="110349" y="16721"/>
                  <a:pt x="126422" y="32303"/>
                </a:cubicBezTo>
                <a:cubicBezTo>
                  <a:pt x="129257" y="35049"/>
                  <a:pt x="129324" y="39581"/>
                  <a:pt x="126578" y="42394"/>
                </a:cubicBezTo>
                <a:cubicBezTo>
                  <a:pt x="123832" y="45207"/>
                  <a:pt x="119301" y="45296"/>
                  <a:pt x="116488" y="42550"/>
                </a:cubicBezTo>
                <a:cubicBezTo>
                  <a:pt x="102959" y="29468"/>
                  <a:pt x="84586" y="21431"/>
                  <a:pt x="64294" y="21431"/>
                </a:cubicBezTo>
                <a:close/>
                <a:moveTo>
                  <a:pt x="53578" y="96441"/>
                </a:moveTo>
                <a:cubicBezTo>
                  <a:pt x="53578" y="90527"/>
                  <a:pt x="58380" y="85725"/>
                  <a:pt x="64294" y="85725"/>
                </a:cubicBezTo>
                <a:cubicBezTo>
                  <a:pt x="70208" y="85725"/>
                  <a:pt x="75009" y="90527"/>
                  <a:pt x="75009" y="96441"/>
                </a:cubicBezTo>
                <a:cubicBezTo>
                  <a:pt x="75009" y="102355"/>
                  <a:pt x="70208" y="107156"/>
                  <a:pt x="64294" y="107156"/>
                </a:cubicBezTo>
                <a:cubicBezTo>
                  <a:pt x="58380" y="107156"/>
                  <a:pt x="53578" y="102355"/>
                  <a:pt x="53578" y="96441"/>
                </a:cubicBezTo>
                <a:close/>
                <a:moveTo>
                  <a:pt x="37505" y="72822"/>
                </a:moveTo>
                <a:cubicBezTo>
                  <a:pt x="34893" y="75791"/>
                  <a:pt x="30383" y="76059"/>
                  <a:pt x="27414" y="73447"/>
                </a:cubicBezTo>
                <a:cubicBezTo>
                  <a:pt x="24445" y="70835"/>
                  <a:pt x="24177" y="66325"/>
                  <a:pt x="26789" y="63356"/>
                </a:cubicBezTo>
                <a:cubicBezTo>
                  <a:pt x="35942" y="52998"/>
                  <a:pt x="49359" y="46434"/>
                  <a:pt x="64294" y="46434"/>
                </a:cubicBezTo>
                <a:cubicBezTo>
                  <a:pt x="79229" y="46434"/>
                  <a:pt x="92646" y="52998"/>
                  <a:pt x="101798" y="63356"/>
                </a:cubicBezTo>
                <a:cubicBezTo>
                  <a:pt x="104410" y="66325"/>
                  <a:pt x="104120" y="70835"/>
                  <a:pt x="101173" y="73447"/>
                </a:cubicBezTo>
                <a:cubicBezTo>
                  <a:pt x="98227" y="76059"/>
                  <a:pt x="93695" y="75768"/>
                  <a:pt x="91083" y="72822"/>
                </a:cubicBezTo>
                <a:cubicBezTo>
                  <a:pt x="84519" y="65388"/>
                  <a:pt x="74965" y="60722"/>
                  <a:pt x="64294" y="60722"/>
                </a:cubicBezTo>
                <a:cubicBezTo>
                  <a:pt x="53623" y="60722"/>
                  <a:pt x="44068" y="65388"/>
                  <a:pt x="37505" y="728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3" name="Text 61"/>
          <p:cNvSpPr/>
          <p:nvPr/>
        </p:nvSpPr>
        <p:spPr>
          <a:xfrm>
            <a:off x="8532495" y="6088500"/>
            <a:ext cx="542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SDA/SCL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01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Continuous Flow Anomaly Detection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838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Self-learning algorithms for intelligent water management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37310"/>
            <a:ext cx="5551170" cy="1322070"/>
          </a:xfrm>
          <a:custGeom>
            <a:avLst/>
            <a:gdLst/>
            <a:ahLst/>
            <a:cxnLst/>
            <a:rect l="l" t="t" r="r" b="b"/>
            <a:pathLst>
              <a:path w="5551170" h="1322070">
                <a:moveTo>
                  <a:pt x="152395" y="0"/>
                </a:moveTo>
                <a:lnTo>
                  <a:pt x="5398775" y="0"/>
                </a:lnTo>
                <a:cubicBezTo>
                  <a:pt x="5482940" y="0"/>
                  <a:pt x="5551170" y="68230"/>
                  <a:pt x="5551170" y="152395"/>
                </a:cubicBezTo>
                <a:lnTo>
                  <a:pt x="5551170" y="1169675"/>
                </a:lnTo>
                <a:cubicBezTo>
                  <a:pt x="5551170" y="1253840"/>
                  <a:pt x="5482940" y="1322070"/>
                  <a:pt x="5398775" y="1322070"/>
                </a:cubicBezTo>
                <a:lnTo>
                  <a:pt x="152395" y="1322070"/>
                </a:lnTo>
                <a:cubicBezTo>
                  <a:pt x="68286" y="1322070"/>
                  <a:pt x="0" y="1253784"/>
                  <a:pt x="0" y="116967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EFF6FF"/>
              </a:gs>
              <a:gs pos="100000">
                <a:srgbClr val="FFFFFF"/>
              </a:gs>
            </a:gsLst>
            <a:lin ang="2700000" scaled="1"/>
          </a:gradFill>
          <a:ln w="10160">
            <a:solidFill>
              <a:srgbClr val="DBEAFE"/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9120" y="15316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6" name="Shape 4"/>
          <p:cNvSpPr/>
          <p:nvPr/>
        </p:nvSpPr>
        <p:spPr>
          <a:xfrm>
            <a:off x="693420" y="16459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74420" y="158877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Thresholds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9120" y="2026920"/>
            <a:ext cx="5229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learns 7-day average usage and dynamically adjusts leak threshold (avg/10, clamped 3-10 L/min). Eliminates false alarms for different building types.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" y="2814638"/>
            <a:ext cx="5551170" cy="1322070"/>
          </a:xfrm>
          <a:custGeom>
            <a:avLst/>
            <a:gdLst/>
            <a:ahLst/>
            <a:cxnLst/>
            <a:rect l="l" t="t" r="r" b="b"/>
            <a:pathLst>
              <a:path w="5551170" h="1322070">
                <a:moveTo>
                  <a:pt x="152395" y="0"/>
                </a:moveTo>
                <a:lnTo>
                  <a:pt x="5398775" y="0"/>
                </a:lnTo>
                <a:cubicBezTo>
                  <a:pt x="5482940" y="0"/>
                  <a:pt x="5551170" y="68230"/>
                  <a:pt x="5551170" y="152395"/>
                </a:cubicBezTo>
                <a:lnTo>
                  <a:pt x="5551170" y="1169675"/>
                </a:lnTo>
                <a:cubicBezTo>
                  <a:pt x="5551170" y="1253840"/>
                  <a:pt x="5482940" y="1322070"/>
                  <a:pt x="5398775" y="1322070"/>
                </a:cubicBezTo>
                <a:lnTo>
                  <a:pt x="152395" y="1322070"/>
                </a:lnTo>
                <a:cubicBezTo>
                  <a:pt x="68286" y="1322070"/>
                  <a:pt x="0" y="1253784"/>
                  <a:pt x="0" y="116967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FAF5FF"/>
              </a:gs>
              <a:gs pos="100000">
                <a:srgbClr val="FFFFFF"/>
              </a:gs>
            </a:gsLst>
            <a:lin ang="2700000" scaled="1"/>
          </a:gradFill>
          <a:ln w="10160">
            <a:solidFill>
              <a:srgbClr val="F3E8FF"/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579120" y="300894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11" name="Shape 9"/>
          <p:cNvSpPr/>
          <p:nvPr/>
        </p:nvSpPr>
        <p:spPr>
          <a:xfrm>
            <a:off x="693420" y="312324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33338"/>
                </a:moveTo>
                <a:cubicBezTo>
                  <a:pt x="57954" y="33338"/>
                  <a:pt x="54769" y="36522"/>
                  <a:pt x="54769" y="40481"/>
                </a:cubicBezTo>
                <a:lnTo>
                  <a:pt x="54769" y="54769"/>
                </a:lnTo>
                <a:lnTo>
                  <a:pt x="40481" y="54769"/>
                </a:lnTo>
                <a:cubicBezTo>
                  <a:pt x="36522" y="54769"/>
                  <a:pt x="33338" y="57954"/>
                  <a:pt x="33338" y="61912"/>
                </a:cubicBezTo>
                <a:cubicBezTo>
                  <a:pt x="33338" y="65871"/>
                  <a:pt x="36522" y="69056"/>
                  <a:pt x="40481" y="69056"/>
                </a:cubicBezTo>
                <a:lnTo>
                  <a:pt x="54769" y="69056"/>
                </a:lnTo>
                <a:lnTo>
                  <a:pt x="54769" y="83344"/>
                </a:lnTo>
                <a:cubicBezTo>
                  <a:pt x="54769" y="87303"/>
                  <a:pt x="57954" y="90488"/>
                  <a:pt x="61912" y="90488"/>
                </a:cubicBezTo>
                <a:cubicBezTo>
                  <a:pt x="65871" y="90488"/>
                  <a:pt x="69056" y="87303"/>
                  <a:pt x="69056" y="83344"/>
                </a:cubicBezTo>
                <a:lnTo>
                  <a:pt x="69056" y="69056"/>
                </a:lnTo>
                <a:lnTo>
                  <a:pt x="83344" y="69056"/>
                </a:lnTo>
                <a:cubicBezTo>
                  <a:pt x="87303" y="69056"/>
                  <a:pt x="90488" y="65871"/>
                  <a:pt x="90488" y="61912"/>
                </a:cubicBezTo>
                <a:cubicBezTo>
                  <a:pt x="90488" y="57954"/>
                  <a:pt x="87303" y="54769"/>
                  <a:pt x="83344" y="54769"/>
                </a:cubicBezTo>
                <a:lnTo>
                  <a:pt x="69056" y="54769"/>
                </a:lnTo>
                <a:lnTo>
                  <a:pt x="69056" y="40481"/>
                </a:lnTo>
                <a:cubicBezTo>
                  <a:pt x="69056" y="36522"/>
                  <a:pt x="65871" y="33338"/>
                  <a:pt x="61912" y="333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074420" y="3066099"/>
            <a:ext cx="1819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Micro-Leak Detection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9120" y="3504249"/>
            <a:ext cx="5229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Detects continuous low flow (&gt;0.5 L/min) for 2+ hours. Catches dripping taps and silent pipe leaks that high-threshold systems miss.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4810" y="4291965"/>
            <a:ext cx="5551170" cy="1322070"/>
          </a:xfrm>
          <a:custGeom>
            <a:avLst/>
            <a:gdLst/>
            <a:ahLst/>
            <a:cxnLst/>
            <a:rect l="l" t="t" r="r" b="b"/>
            <a:pathLst>
              <a:path w="5551170" h="1322070">
                <a:moveTo>
                  <a:pt x="152395" y="0"/>
                </a:moveTo>
                <a:lnTo>
                  <a:pt x="5398775" y="0"/>
                </a:lnTo>
                <a:cubicBezTo>
                  <a:pt x="5482940" y="0"/>
                  <a:pt x="5551170" y="68230"/>
                  <a:pt x="5551170" y="152395"/>
                </a:cubicBezTo>
                <a:lnTo>
                  <a:pt x="5551170" y="1169675"/>
                </a:lnTo>
                <a:cubicBezTo>
                  <a:pt x="5551170" y="1253840"/>
                  <a:pt x="5482940" y="1322070"/>
                  <a:pt x="5398775" y="1322070"/>
                </a:cubicBezTo>
                <a:lnTo>
                  <a:pt x="152395" y="1322070"/>
                </a:lnTo>
                <a:cubicBezTo>
                  <a:pt x="68286" y="1322070"/>
                  <a:pt x="0" y="1253784"/>
                  <a:pt x="0" y="116967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FEF2F2"/>
              </a:gs>
              <a:gs pos="100000">
                <a:srgbClr val="FFFFFF"/>
              </a:gs>
            </a:gsLst>
            <a:lin ang="2700000" scaled="1"/>
          </a:gradFill>
          <a:ln w="10160">
            <a:solidFill>
              <a:srgbClr val="FFE2E2"/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579120" y="44862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6" name="Shape 14"/>
          <p:cNvSpPr/>
          <p:nvPr/>
        </p:nvSpPr>
        <p:spPr>
          <a:xfrm>
            <a:off x="702945" y="46005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1074420" y="4543425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Spike Detection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9120" y="4981575"/>
            <a:ext cx="5229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Triggers when flow increases 3× within 2 seconds. Identifies burst pipes or sudden pressure failures for immediate shutoff.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52210" y="1337310"/>
            <a:ext cx="5551170" cy="2055495"/>
          </a:xfrm>
          <a:custGeom>
            <a:avLst/>
            <a:gdLst/>
            <a:ahLst/>
            <a:cxnLst/>
            <a:rect l="l" t="t" r="r" b="b"/>
            <a:pathLst>
              <a:path w="5551170" h="2055495">
                <a:moveTo>
                  <a:pt x="152394" y="0"/>
                </a:moveTo>
                <a:lnTo>
                  <a:pt x="5398776" y="0"/>
                </a:lnTo>
                <a:cubicBezTo>
                  <a:pt x="5482941" y="0"/>
                  <a:pt x="5551170" y="68229"/>
                  <a:pt x="5551170" y="152394"/>
                </a:cubicBezTo>
                <a:lnTo>
                  <a:pt x="5551170" y="1903101"/>
                </a:lnTo>
                <a:cubicBezTo>
                  <a:pt x="5551170" y="1987266"/>
                  <a:pt x="5482941" y="2055495"/>
                  <a:pt x="5398776" y="2055495"/>
                </a:cubicBezTo>
                <a:lnTo>
                  <a:pt x="152394" y="2055495"/>
                </a:lnTo>
                <a:cubicBezTo>
                  <a:pt x="68229" y="2055495"/>
                  <a:pt x="0" y="1987266"/>
                  <a:pt x="0" y="1903101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F0FDF4"/>
              </a:gs>
              <a:gs pos="100000">
                <a:srgbClr val="FFFFFF"/>
              </a:gs>
            </a:gsLst>
            <a:lin ang="2700000" scaled="1"/>
          </a:gradFill>
          <a:ln w="10160">
            <a:solidFill>
              <a:srgbClr val="DCFCE7"/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46520" y="15316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1" name="Shape 19"/>
          <p:cNvSpPr/>
          <p:nvPr/>
        </p:nvSpPr>
        <p:spPr>
          <a:xfrm>
            <a:off x="6560820" y="16459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6941820" y="1588770"/>
            <a:ext cx="171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Analytics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46520" y="2026920"/>
            <a:ext cx="5229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Calculates monthly usage projection based on rolling 7-day average. Estimates water bills at ₹15 per 1000L.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50330" y="2578418"/>
            <a:ext cx="5160645" cy="617220"/>
          </a:xfrm>
          <a:custGeom>
            <a:avLst/>
            <a:gdLst/>
            <a:ahLst/>
            <a:cxnLst/>
            <a:rect l="l" t="t" r="r" b="b"/>
            <a:pathLst>
              <a:path w="5160645" h="617220">
                <a:moveTo>
                  <a:pt x="76202" y="0"/>
                </a:moveTo>
                <a:lnTo>
                  <a:pt x="5084443" y="0"/>
                </a:lnTo>
                <a:cubicBezTo>
                  <a:pt x="5126528" y="0"/>
                  <a:pt x="5160645" y="34117"/>
                  <a:pt x="5160645" y="76202"/>
                </a:cubicBezTo>
                <a:lnTo>
                  <a:pt x="5160645" y="541018"/>
                </a:lnTo>
                <a:cubicBezTo>
                  <a:pt x="5160645" y="583103"/>
                  <a:pt x="5126528" y="617220"/>
                  <a:pt x="5084443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B9F8CF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6568440" y="2696528"/>
            <a:ext cx="4981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Formula: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68440" y="2886910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prediction = avg_daily × 30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52210" y="3553658"/>
            <a:ext cx="5551170" cy="1322070"/>
          </a:xfrm>
          <a:custGeom>
            <a:avLst/>
            <a:gdLst/>
            <a:ahLst/>
            <a:cxnLst/>
            <a:rect l="l" t="t" r="r" b="b"/>
            <a:pathLst>
              <a:path w="5551170" h="1322070">
                <a:moveTo>
                  <a:pt x="152395" y="0"/>
                </a:moveTo>
                <a:lnTo>
                  <a:pt x="5398775" y="0"/>
                </a:lnTo>
                <a:cubicBezTo>
                  <a:pt x="5482940" y="0"/>
                  <a:pt x="5551170" y="68230"/>
                  <a:pt x="5551170" y="152395"/>
                </a:cubicBezTo>
                <a:lnTo>
                  <a:pt x="5551170" y="1169675"/>
                </a:lnTo>
                <a:cubicBezTo>
                  <a:pt x="5551170" y="1253840"/>
                  <a:pt x="5482940" y="1322070"/>
                  <a:pt x="5398775" y="1322070"/>
                </a:cubicBezTo>
                <a:lnTo>
                  <a:pt x="152395" y="1322070"/>
                </a:lnTo>
                <a:cubicBezTo>
                  <a:pt x="68286" y="1322070"/>
                  <a:pt x="0" y="1253784"/>
                  <a:pt x="0" y="116967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7ED"/>
              </a:gs>
              <a:gs pos="100000">
                <a:srgbClr val="FFFFFF"/>
              </a:gs>
            </a:gsLst>
            <a:lin ang="2700000" scaled="1"/>
          </a:gradFill>
          <a:ln w="10160">
            <a:solidFill>
              <a:srgbClr val="FFEDD4"/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6446520" y="374796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29" name="Shape 27"/>
          <p:cNvSpPr/>
          <p:nvPr/>
        </p:nvSpPr>
        <p:spPr>
          <a:xfrm>
            <a:off x="6560820" y="386226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0285" y="1994"/>
                </a:moveTo>
                <a:cubicBezTo>
                  <a:pt x="142190" y="179"/>
                  <a:pt x="144959" y="-476"/>
                  <a:pt x="147518" y="357"/>
                </a:cubicBezTo>
                <a:cubicBezTo>
                  <a:pt x="150435" y="1339"/>
                  <a:pt x="152400" y="4078"/>
                  <a:pt x="152400" y="7144"/>
                </a:cubicBezTo>
                <a:lnTo>
                  <a:pt x="152400" y="62776"/>
                </a:lnTo>
                <a:cubicBezTo>
                  <a:pt x="152400" y="101828"/>
                  <a:pt x="120223" y="133350"/>
                  <a:pt x="81320" y="133350"/>
                </a:cubicBezTo>
                <a:cubicBezTo>
                  <a:pt x="58400" y="133350"/>
                  <a:pt x="38636" y="118616"/>
                  <a:pt x="31462" y="98018"/>
                </a:cubicBezTo>
                <a:cubicBezTo>
                  <a:pt x="20925" y="107186"/>
                  <a:pt x="14287" y="120670"/>
                  <a:pt x="14287" y="135731"/>
                </a:cubicBezTo>
                <a:cubicBezTo>
                  <a:pt x="14287" y="139690"/>
                  <a:pt x="11103" y="142875"/>
                  <a:pt x="7144" y="142875"/>
                </a:cubicBezTo>
                <a:cubicBezTo>
                  <a:pt x="3185" y="142875"/>
                  <a:pt x="0" y="139690"/>
                  <a:pt x="0" y="135731"/>
                </a:cubicBezTo>
                <a:cubicBezTo>
                  <a:pt x="0" y="113437"/>
                  <a:pt x="11370" y="93791"/>
                  <a:pt x="28605" y="82242"/>
                </a:cubicBezTo>
                <a:cubicBezTo>
                  <a:pt x="39112" y="75218"/>
                  <a:pt x="51643" y="71438"/>
                  <a:pt x="64294" y="71438"/>
                </a:cubicBezTo>
                <a:lnTo>
                  <a:pt x="88106" y="71438"/>
                </a:lnTo>
                <a:cubicBezTo>
                  <a:pt x="92065" y="71438"/>
                  <a:pt x="95250" y="68253"/>
                  <a:pt x="95250" y="64294"/>
                </a:cubicBezTo>
                <a:cubicBezTo>
                  <a:pt x="95250" y="60335"/>
                  <a:pt x="92065" y="57150"/>
                  <a:pt x="88106" y="57150"/>
                </a:cubicBezTo>
                <a:lnTo>
                  <a:pt x="64294" y="57150"/>
                </a:lnTo>
                <a:cubicBezTo>
                  <a:pt x="52477" y="57150"/>
                  <a:pt x="41285" y="59769"/>
                  <a:pt x="31254" y="64443"/>
                </a:cubicBezTo>
                <a:cubicBezTo>
                  <a:pt x="38189" y="43607"/>
                  <a:pt x="57805" y="28575"/>
                  <a:pt x="80962" y="28575"/>
                </a:cubicBezTo>
                <a:cubicBezTo>
                  <a:pt x="100727" y="28575"/>
                  <a:pt x="115431" y="21997"/>
                  <a:pt x="125224" y="15478"/>
                </a:cubicBezTo>
                <a:cubicBezTo>
                  <a:pt x="130939" y="11668"/>
                  <a:pt x="135791" y="7114"/>
                  <a:pt x="140315" y="199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6941820" y="3805119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01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Scoring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46520" y="4243269"/>
            <a:ext cx="5229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0-100 score based on daily budget (150L). Penalizes over-usage (-20 pts) and warns at 80% threshold (-10 pts). Gamifies conservation.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48400" y="5027177"/>
            <a:ext cx="5562600" cy="1162050"/>
          </a:xfrm>
          <a:custGeom>
            <a:avLst/>
            <a:gdLst/>
            <a:ahLst/>
            <a:cxnLst/>
            <a:rect l="l" t="t" r="r" b="b"/>
            <a:pathLst>
              <a:path w="5562600" h="1162050">
                <a:moveTo>
                  <a:pt x="152403" y="0"/>
                </a:moveTo>
                <a:lnTo>
                  <a:pt x="5410197" y="0"/>
                </a:lnTo>
                <a:cubicBezTo>
                  <a:pt x="5494311" y="0"/>
                  <a:pt x="5562600" y="68289"/>
                  <a:pt x="5562600" y="152403"/>
                </a:cubicBezTo>
                <a:lnTo>
                  <a:pt x="5562600" y="1009647"/>
                </a:lnTo>
                <a:cubicBezTo>
                  <a:pt x="5562600" y="1093761"/>
                  <a:pt x="5494311" y="1162050"/>
                  <a:pt x="5410197" y="1162050"/>
                </a:cubicBezTo>
                <a:lnTo>
                  <a:pt x="152403" y="1162050"/>
                </a:lnTo>
                <a:cubicBezTo>
                  <a:pt x="68289" y="1162050"/>
                  <a:pt x="0" y="1093761"/>
                  <a:pt x="0" y="1009647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gradFill flip="none" rotWithShape="1">
            <a:gsLst>
              <a:gs pos="0">
                <a:srgbClr val="1E2939"/>
              </a:gs>
              <a:gs pos="100000">
                <a:srgbClr val="101828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3" name="Text 31"/>
          <p:cNvSpPr/>
          <p:nvPr/>
        </p:nvSpPr>
        <p:spPr>
          <a:xfrm>
            <a:off x="6438900" y="5217677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Night Anomaly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1449050" y="527482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34111" y="0"/>
                  <a:pt x="0" y="34111"/>
                  <a:pt x="0" y="76200"/>
                </a:cubicBezTo>
                <a:cubicBezTo>
                  <a:pt x="0" y="118289"/>
                  <a:pt x="34111" y="152400"/>
                  <a:pt x="76200" y="152400"/>
                </a:cubicBezTo>
                <a:cubicBezTo>
                  <a:pt x="96679" y="152400"/>
                  <a:pt x="115282" y="144304"/>
                  <a:pt x="128974" y="131147"/>
                </a:cubicBezTo>
                <a:cubicBezTo>
                  <a:pt x="131147" y="129064"/>
                  <a:pt x="131772" y="125819"/>
                  <a:pt x="130552" y="123081"/>
                </a:cubicBezTo>
                <a:cubicBezTo>
                  <a:pt x="129332" y="120342"/>
                  <a:pt x="126474" y="118646"/>
                  <a:pt x="123468" y="118884"/>
                </a:cubicBezTo>
                <a:cubicBezTo>
                  <a:pt x="122009" y="119003"/>
                  <a:pt x="120551" y="119062"/>
                  <a:pt x="119062" y="119062"/>
                </a:cubicBezTo>
                <a:cubicBezTo>
                  <a:pt x="88821" y="119062"/>
                  <a:pt x="64294" y="94536"/>
                  <a:pt x="64294" y="64294"/>
                </a:cubicBezTo>
                <a:cubicBezTo>
                  <a:pt x="64294" y="42833"/>
                  <a:pt x="76646" y="24229"/>
                  <a:pt x="94684" y="15240"/>
                </a:cubicBezTo>
                <a:cubicBezTo>
                  <a:pt x="97393" y="13901"/>
                  <a:pt x="98941" y="10984"/>
                  <a:pt x="98584" y="7977"/>
                </a:cubicBezTo>
                <a:cubicBezTo>
                  <a:pt x="98227" y="4971"/>
                  <a:pt x="96024" y="2530"/>
                  <a:pt x="93077" y="1875"/>
                </a:cubicBezTo>
                <a:cubicBezTo>
                  <a:pt x="87630" y="655"/>
                  <a:pt x="81975" y="0"/>
                  <a:pt x="76200" y="0"/>
                </a:cubicBezTo>
                <a:close/>
              </a:path>
            </a:pathLst>
          </a:custGeom>
          <a:solidFill>
            <a:srgbClr val="FFDF20"/>
          </a:solidFill>
          <a:ln/>
        </p:spPr>
      </p:sp>
      <p:sp>
        <p:nvSpPr>
          <p:cNvPr id="35" name="Text 33"/>
          <p:cNvSpPr/>
          <p:nvPr/>
        </p:nvSpPr>
        <p:spPr>
          <a:xfrm>
            <a:off x="6438900" y="5560577"/>
            <a:ext cx="52482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Monitors 2AM–4AM window. Any flow &gt;1 L/min during sleep hours triggers immediate alert—catches illegal usage or hidden leaks.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01828"/>
              </a:gs>
              <a:gs pos="100000">
                <a:srgbClr val="1E2939"/>
              </a:gs>
            </a:gsLst>
            <a:lin ang="27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381000" y="3810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Live System &amp; Impact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38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protection with zero-latency response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337310"/>
            <a:ext cx="7532370" cy="5132070"/>
          </a:xfrm>
          <a:custGeom>
            <a:avLst/>
            <a:gdLst/>
            <a:ahLst/>
            <a:cxnLst/>
            <a:rect l="l" t="t" r="r" b="b"/>
            <a:pathLst>
              <a:path w="7532370" h="5132070">
                <a:moveTo>
                  <a:pt x="228582" y="0"/>
                </a:moveTo>
                <a:lnTo>
                  <a:pt x="7303788" y="0"/>
                </a:lnTo>
                <a:cubicBezTo>
                  <a:pt x="7430030" y="0"/>
                  <a:pt x="7532370" y="102340"/>
                  <a:pt x="7532370" y="228582"/>
                </a:cubicBezTo>
                <a:lnTo>
                  <a:pt x="7532370" y="4903488"/>
                </a:lnTo>
                <a:cubicBezTo>
                  <a:pt x="7532370" y="5029730"/>
                  <a:pt x="7430030" y="5132070"/>
                  <a:pt x="7303788" y="5132070"/>
                </a:cubicBezTo>
                <a:lnTo>
                  <a:pt x="228582" y="5132070"/>
                </a:lnTo>
                <a:cubicBezTo>
                  <a:pt x="102340" y="5132070"/>
                  <a:pt x="0" y="5029730"/>
                  <a:pt x="0" y="4903488"/>
                </a:cubicBezTo>
                <a:lnTo>
                  <a:pt x="0" y="228582"/>
                </a:lnTo>
                <a:cubicBezTo>
                  <a:pt x="0" y="102340"/>
                  <a:pt x="102340" y="0"/>
                  <a:pt x="228582" y="0"/>
                </a:cubicBezTo>
                <a:close/>
              </a:path>
            </a:pathLst>
          </a:custGeom>
          <a:solidFill>
            <a:srgbClr val="1E2939"/>
          </a:solidFill>
          <a:ln w="10160">
            <a:solidFill>
              <a:srgbClr val="364153"/>
            </a:solidFill>
            <a:prstDash val="solid"/>
          </a:ln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617220" y="156972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Node-RED Dashboard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193280" y="164592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8" name="Shape 6"/>
          <p:cNvSpPr/>
          <p:nvPr/>
        </p:nvSpPr>
        <p:spPr>
          <a:xfrm>
            <a:off x="7383780" y="164592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9" name="Shape 7"/>
          <p:cNvSpPr/>
          <p:nvPr/>
        </p:nvSpPr>
        <p:spPr>
          <a:xfrm>
            <a:off x="7574280" y="164592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0" name="Shape 8"/>
          <p:cNvSpPr/>
          <p:nvPr/>
        </p:nvSpPr>
        <p:spPr>
          <a:xfrm>
            <a:off x="617220" y="2065020"/>
            <a:ext cx="3457575" cy="1066800"/>
          </a:xfrm>
          <a:custGeom>
            <a:avLst/>
            <a:gdLst/>
            <a:ahLst/>
            <a:cxnLst/>
            <a:rect l="l" t="t" r="r" b="b"/>
            <a:pathLst>
              <a:path w="3457575" h="1066800">
                <a:moveTo>
                  <a:pt x="152403" y="0"/>
                </a:moveTo>
                <a:lnTo>
                  <a:pt x="3305172" y="0"/>
                </a:lnTo>
                <a:cubicBezTo>
                  <a:pt x="3389342" y="0"/>
                  <a:pt x="3457575" y="68233"/>
                  <a:pt x="3457575" y="152403"/>
                </a:cubicBezTo>
                <a:lnTo>
                  <a:pt x="3457575" y="914397"/>
                </a:lnTo>
                <a:cubicBezTo>
                  <a:pt x="3457575" y="998567"/>
                  <a:pt x="3389342" y="1066800"/>
                  <a:pt x="3305172" y="1066800"/>
                </a:cubicBezTo>
                <a:lnTo>
                  <a:pt x="152403" y="1066800"/>
                </a:lnTo>
                <a:cubicBezTo>
                  <a:pt x="68233" y="1066800"/>
                  <a:pt x="0" y="998567"/>
                  <a:pt x="0" y="9143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11" name="Text 9"/>
          <p:cNvSpPr/>
          <p:nvPr/>
        </p:nvSpPr>
        <p:spPr>
          <a:xfrm>
            <a:off x="769620" y="2217420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Flow Rate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9620" y="2445902"/>
            <a:ext cx="6477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51A2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7.2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22546" y="2598302"/>
            <a:ext cx="390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L/min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9620" y="2903102"/>
            <a:ext cx="3152775" cy="76200"/>
          </a:xfrm>
          <a:custGeom>
            <a:avLst/>
            <a:gdLst/>
            <a:ahLst/>
            <a:cxnLst/>
            <a:rect l="l" t="t" r="r" b="b"/>
            <a:pathLst>
              <a:path w="3152775" h="76200">
                <a:moveTo>
                  <a:pt x="38100" y="0"/>
                </a:moveTo>
                <a:lnTo>
                  <a:pt x="3114675" y="0"/>
                </a:lnTo>
                <a:cubicBezTo>
                  <a:pt x="3135703" y="0"/>
                  <a:pt x="3152775" y="17072"/>
                  <a:pt x="3152775" y="38100"/>
                </a:cubicBezTo>
                <a:lnTo>
                  <a:pt x="3152775" y="38100"/>
                </a:lnTo>
                <a:cubicBezTo>
                  <a:pt x="3152775" y="59128"/>
                  <a:pt x="3135703" y="76200"/>
                  <a:pt x="31146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5" name="Shape 13"/>
          <p:cNvSpPr/>
          <p:nvPr/>
        </p:nvSpPr>
        <p:spPr>
          <a:xfrm>
            <a:off x="769620" y="2903102"/>
            <a:ext cx="2362200" cy="76200"/>
          </a:xfrm>
          <a:custGeom>
            <a:avLst/>
            <a:gdLst/>
            <a:ahLst/>
            <a:cxnLst/>
            <a:rect l="l" t="t" r="r" b="b"/>
            <a:pathLst>
              <a:path w="2362200" h="76200">
                <a:moveTo>
                  <a:pt x="0" y="0"/>
                </a:moveTo>
                <a:lnTo>
                  <a:pt x="2362200" y="0"/>
                </a:lnTo>
                <a:lnTo>
                  <a:pt x="2362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4229100" y="2065020"/>
            <a:ext cx="3457575" cy="1066800"/>
          </a:xfrm>
          <a:custGeom>
            <a:avLst/>
            <a:gdLst/>
            <a:ahLst/>
            <a:cxnLst/>
            <a:rect l="l" t="t" r="r" b="b"/>
            <a:pathLst>
              <a:path w="3457575" h="1066800">
                <a:moveTo>
                  <a:pt x="152403" y="0"/>
                </a:moveTo>
                <a:lnTo>
                  <a:pt x="3305172" y="0"/>
                </a:lnTo>
                <a:cubicBezTo>
                  <a:pt x="3389342" y="0"/>
                  <a:pt x="3457575" y="68233"/>
                  <a:pt x="3457575" y="152403"/>
                </a:cubicBezTo>
                <a:lnTo>
                  <a:pt x="3457575" y="914397"/>
                </a:lnTo>
                <a:cubicBezTo>
                  <a:pt x="3457575" y="998567"/>
                  <a:pt x="3389342" y="1066800"/>
                  <a:pt x="3305172" y="1066800"/>
                </a:cubicBezTo>
                <a:lnTo>
                  <a:pt x="152403" y="1066800"/>
                </a:lnTo>
                <a:cubicBezTo>
                  <a:pt x="68233" y="1066800"/>
                  <a:pt x="0" y="998567"/>
                  <a:pt x="0" y="9143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17" name="Text 15"/>
          <p:cNvSpPr/>
          <p:nvPr/>
        </p:nvSpPr>
        <p:spPr>
          <a:xfrm>
            <a:off x="4381500" y="2217420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Status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381500" y="252210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9" name="Text 17"/>
          <p:cNvSpPr/>
          <p:nvPr/>
        </p:nvSpPr>
        <p:spPr>
          <a:xfrm>
            <a:off x="4572000" y="2445902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Leak Detected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81500" y="2788802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Valve auto-closed • Telegram sent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7220" y="3284102"/>
            <a:ext cx="3457575" cy="1104900"/>
          </a:xfrm>
          <a:custGeom>
            <a:avLst/>
            <a:gdLst/>
            <a:ahLst/>
            <a:cxnLst/>
            <a:rect l="l" t="t" r="r" b="b"/>
            <a:pathLst>
              <a:path w="3457575" h="1104900">
                <a:moveTo>
                  <a:pt x="152399" y="0"/>
                </a:moveTo>
                <a:lnTo>
                  <a:pt x="3305176" y="0"/>
                </a:lnTo>
                <a:cubicBezTo>
                  <a:pt x="3389344" y="0"/>
                  <a:pt x="3457575" y="68231"/>
                  <a:pt x="3457575" y="152399"/>
                </a:cubicBezTo>
                <a:lnTo>
                  <a:pt x="3457575" y="952501"/>
                </a:lnTo>
                <a:cubicBezTo>
                  <a:pt x="3457575" y="1036669"/>
                  <a:pt x="3389344" y="1104900"/>
                  <a:pt x="3305176" y="1104900"/>
                </a:cubicBezTo>
                <a:lnTo>
                  <a:pt x="152399" y="1104900"/>
                </a:lnTo>
                <a:cubicBezTo>
                  <a:pt x="68231" y="1104900"/>
                  <a:pt x="0" y="1036669"/>
                  <a:pt x="0" y="952501"/>
                </a:cubicBezTo>
                <a:lnTo>
                  <a:pt x="0" y="152399"/>
                </a:lnTo>
                <a:cubicBezTo>
                  <a:pt x="0" y="68231"/>
                  <a:pt x="68231" y="0"/>
                  <a:pt x="15239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22" name="Text 20"/>
          <p:cNvSpPr/>
          <p:nvPr/>
        </p:nvSpPr>
        <p:spPr>
          <a:xfrm>
            <a:off x="769620" y="3436502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Score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69620" y="3664983"/>
            <a:ext cx="4572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DC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72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63717" y="3741183"/>
            <a:ext cx="323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/100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69620" y="4084083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B1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Moderate Usage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29100" y="3284102"/>
            <a:ext cx="3457575" cy="1104900"/>
          </a:xfrm>
          <a:custGeom>
            <a:avLst/>
            <a:gdLst/>
            <a:ahLst/>
            <a:cxnLst/>
            <a:rect l="l" t="t" r="r" b="b"/>
            <a:pathLst>
              <a:path w="3457575" h="1104900">
                <a:moveTo>
                  <a:pt x="152399" y="0"/>
                </a:moveTo>
                <a:lnTo>
                  <a:pt x="3305176" y="0"/>
                </a:lnTo>
                <a:cubicBezTo>
                  <a:pt x="3389344" y="0"/>
                  <a:pt x="3457575" y="68231"/>
                  <a:pt x="3457575" y="152399"/>
                </a:cubicBezTo>
                <a:lnTo>
                  <a:pt x="3457575" y="952501"/>
                </a:lnTo>
                <a:cubicBezTo>
                  <a:pt x="3457575" y="1036669"/>
                  <a:pt x="3389344" y="1104900"/>
                  <a:pt x="3305176" y="1104900"/>
                </a:cubicBezTo>
                <a:lnTo>
                  <a:pt x="152399" y="1104900"/>
                </a:lnTo>
                <a:cubicBezTo>
                  <a:pt x="68231" y="1104900"/>
                  <a:pt x="0" y="1036669"/>
                  <a:pt x="0" y="952501"/>
                </a:cubicBezTo>
                <a:lnTo>
                  <a:pt x="0" y="152399"/>
                </a:lnTo>
                <a:cubicBezTo>
                  <a:pt x="0" y="68231"/>
                  <a:pt x="68231" y="0"/>
                  <a:pt x="15239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27" name="Text 25"/>
          <p:cNvSpPr/>
          <p:nvPr/>
        </p:nvSpPr>
        <p:spPr>
          <a:xfrm>
            <a:off x="4381500" y="3436502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Monthly Prediction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381500" y="3664983"/>
            <a:ext cx="3267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5DF7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₹1,245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381500" y="4045862"/>
            <a:ext cx="3209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Est. 2,490L usage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153400" y="1333500"/>
            <a:ext cx="3657600" cy="1600200"/>
          </a:xfrm>
          <a:custGeom>
            <a:avLst/>
            <a:gdLst/>
            <a:ahLst/>
            <a:cxnLst/>
            <a:rect l="l" t="t" r="r" b="b"/>
            <a:pathLst>
              <a:path w="3657600" h="1600200">
                <a:moveTo>
                  <a:pt x="152403" y="0"/>
                </a:moveTo>
                <a:lnTo>
                  <a:pt x="3505197" y="0"/>
                </a:lnTo>
                <a:cubicBezTo>
                  <a:pt x="3589367" y="0"/>
                  <a:pt x="3657600" y="68233"/>
                  <a:pt x="3657600" y="152403"/>
                </a:cubicBezTo>
                <a:lnTo>
                  <a:pt x="3657600" y="1447797"/>
                </a:lnTo>
                <a:cubicBezTo>
                  <a:pt x="3657600" y="1531967"/>
                  <a:pt x="3589367" y="1600200"/>
                  <a:pt x="3505197" y="1600200"/>
                </a:cubicBezTo>
                <a:lnTo>
                  <a:pt x="152403" y="1600200"/>
                </a:lnTo>
                <a:cubicBezTo>
                  <a:pt x="68233" y="1600200"/>
                  <a:pt x="0" y="1531967"/>
                  <a:pt x="0" y="1447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155DFC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8372475" y="1524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3572"/>
                </a:moveTo>
                <a:cubicBezTo>
                  <a:pt x="53187" y="3572"/>
                  <a:pt x="3572" y="53187"/>
                  <a:pt x="3572" y="114300"/>
                </a:cubicBezTo>
                <a:cubicBezTo>
                  <a:pt x="3572" y="175413"/>
                  <a:pt x="53187" y="225028"/>
                  <a:pt x="114300" y="225028"/>
                </a:cubicBezTo>
                <a:cubicBezTo>
                  <a:pt x="175413" y="225028"/>
                  <a:pt x="225028" y="175413"/>
                  <a:pt x="225028" y="114300"/>
                </a:cubicBezTo>
                <a:cubicBezTo>
                  <a:pt x="225028" y="53187"/>
                  <a:pt x="175413" y="3572"/>
                  <a:pt x="114300" y="3572"/>
                </a:cubicBezTo>
                <a:close/>
                <a:moveTo>
                  <a:pt x="165646" y="78894"/>
                </a:moveTo>
                <a:cubicBezTo>
                  <a:pt x="163994" y="96396"/>
                  <a:pt x="156761" y="138901"/>
                  <a:pt x="153099" y="158502"/>
                </a:cubicBezTo>
                <a:cubicBezTo>
                  <a:pt x="151537" y="166807"/>
                  <a:pt x="148501" y="169575"/>
                  <a:pt x="145554" y="169843"/>
                </a:cubicBezTo>
                <a:cubicBezTo>
                  <a:pt x="139125" y="170423"/>
                  <a:pt x="134258" y="165601"/>
                  <a:pt x="128007" y="161493"/>
                </a:cubicBezTo>
                <a:cubicBezTo>
                  <a:pt x="118274" y="155109"/>
                  <a:pt x="112737" y="151135"/>
                  <a:pt x="103316" y="144884"/>
                </a:cubicBezTo>
                <a:cubicBezTo>
                  <a:pt x="92378" y="137696"/>
                  <a:pt x="99477" y="133722"/>
                  <a:pt x="105683" y="127248"/>
                </a:cubicBezTo>
                <a:cubicBezTo>
                  <a:pt x="107335" y="125551"/>
                  <a:pt x="135642" y="99789"/>
                  <a:pt x="136178" y="97468"/>
                </a:cubicBezTo>
                <a:cubicBezTo>
                  <a:pt x="136267" y="97155"/>
                  <a:pt x="136312" y="96083"/>
                  <a:pt x="135642" y="95503"/>
                </a:cubicBezTo>
                <a:cubicBezTo>
                  <a:pt x="134972" y="94923"/>
                  <a:pt x="134035" y="95146"/>
                  <a:pt x="133365" y="95280"/>
                </a:cubicBezTo>
                <a:cubicBezTo>
                  <a:pt x="132383" y="95503"/>
                  <a:pt x="116800" y="105772"/>
                  <a:pt x="86663" y="126132"/>
                </a:cubicBezTo>
                <a:cubicBezTo>
                  <a:pt x="82242" y="129168"/>
                  <a:pt x="78224" y="130641"/>
                  <a:pt x="74652" y="130552"/>
                </a:cubicBezTo>
                <a:cubicBezTo>
                  <a:pt x="70678" y="130463"/>
                  <a:pt x="63088" y="128320"/>
                  <a:pt x="57418" y="126489"/>
                </a:cubicBezTo>
                <a:cubicBezTo>
                  <a:pt x="50497" y="124257"/>
                  <a:pt x="44961" y="123051"/>
                  <a:pt x="45452" y="119211"/>
                </a:cubicBezTo>
                <a:cubicBezTo>
                  <a:pt x="45720" y="117202"/>
                  <a:pt x="48444" y="115193"/>
                  <a:pt x="53667" y="113094"/>
                </a:cubicBezTo>
                <a:cubicBezTo>
                  <a:pt x="85948" y="99030"/>
                  <a:pt x="107469" y="89743"/>
                  <a:pt x="118229" y="85279"/>
                </a:cubicBezTo>
                <a:cubicBezTo>
                  <a:pt x="148992" y="72509"/>
                  <a:pt x="155377" y="70277"/>
                  <a:pt x="159529" y="70187"/>
                </a:cubicBezTo>
                <a:cubicBezTo>
                  <a:pt x="160466" y="70187"/>
                  <a:pt x="162476" y="70411"/>
                  <a:pt x="163815" y="71482"/>
                </a:cubicBezTo>
                <a:cubicBezTo>
                  <a:pt x="164708" y="72241"/>
                  <a:pt x="165244" y="73313"/>
                  <a:pt x="165378" y="74474"/>
                </a:cubicBezTo>
                <a:cubicBezTo>
                  <a:pt x="165601" y="75902"/>
                  <a:pt x="165646" y="77376"/>
                  <a:pt x="165556" y="7884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8743950" y="1524000"/>
            <a:ext cx="122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Telegram Alerts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43900" y="1866900"/>
            <a:ext cx="3276600" cy="876300"/>
          </a:xfrm>
          <a:custGeom>
            <a:avLst/>
            <a:gdLst/>
            <a:ahLst/>
            <a:cxnLst/>
            <a:rect l="l" t="t" r="r" b="b"/>
            <a:pathLst>
              <a:path w="3276600" h="876300">
                <a:moveTo>
                  <a:pt x="76203" y="0"/>
                </a:moveTo>
                <a:lnTo>
                  <a:pt x="3200397" y="0"/>
                </a:lnTo>
                <a:cubicBezTo>
                  <a:pt x="3242483" y="0"/>
                  <a:pt x="3276600" y="34117"/>
                  <a:pt x="3276600" y="76203"/>
                </a:cubicBezTo>
                <a:lnTo>
                  <a:pt x="3276600" y="800097"/>
                </a:lnTo>
                <a:cubicBezTo>
                  <a:pt x="3276600" y="842183"/>
                  <a:pt x="3242483" y="876300"/>
                  <a:pt x="3200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458200" y="1981200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BEA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⚠ Leak detected!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458200" y="2247900"/>
            <a:ext cx="3105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Flow: 7.2 L/min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458200" y="2476381"/>
            <a:ext cx="3105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Valve closed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57210" y="3089673"/>
            <a:ext cx="3646170" cy="1836420"/>
          </a:xfrm>
          <a:custGeom>
            <a:avLst/>
            <a:gdLst/>
            <a:ahLst/>
            <a:cxnLst/>
            <a:rect l="l" t="t" r="r" b="b"/>
            <a:pathLst>
              <a:path w="3646170" h="1836420">
                <a:moveTo>
                  <a:pt x="152404" y="0"/>
                </a:moveTo>
                <a:lnTo>
                  <a:pt x="3493766" y="0"/>
                </a:lnTo>
                <a:cubicBezTo>
                  <a:pt x="3577936" y="0"/>
                  <a:pt x="3646170" y="68234"/>
                  <a:pt x="3646170" y="152404"/>
                </a:cubicBezTo>
                <a:lnTo>
                  <a:pt x="3646170" y="1684016"/>
                </a:lnTo>
                <a:cubicBezTo>
                  <a:pt x="3646170" y="1768186"/>
                  <a:pt x="3577936" y="1836420"/>
                  <a:pt x="3493766" y="1836420"/>
                </a:cubicBezTo>
                <a:lnTo>
                  <a:pt x="152404" y="1836420"/>
                </a:lnTo>
                <a:cubicBezTo>
                  <a:pt x="68234" y="1836420"/>
                  <a:pt x="0" y="1768186"/>
                  <a:pt x="0" y="1684016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1E2939"/>
          </a:solidFill>
          <a:ln w="10160">
            <a:solidFill>
              <a:srgbClr val="364153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351520" y="3283983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Metrics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351520" y="362688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Response Time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392852" y="3626883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&lt;1s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51520" y="3931683"/>
            <a:ext cx="847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False Alarms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466195" y="3931683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51520" y="4236483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Logging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392852" y="4236483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1A2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CSV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51520" y="4541283"/>
            <a:ext cx="552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Protocol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319510" y="4541283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27A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MQTT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153400" y="5082301"/>
            <a:ext cx="3657600" cy="952500"/>
          </a:xfrm>
          <a:custGeom>
            <a:avLst/>
            <a:gdLst/>
            <a:ahLst/>
            <a:cxnLst/>
            <a:rect l="l" t="t" r="r" b="b"/>
            <a:pathLst>
              <a:path w="3657600" h="952500">
                <a:moveTo>
                  <a:pt x="152400" y="0"/>
                </a:moveTo>
                <a:lnTo>
                  <a:pt x="3505200" y="0"/>
                </a:lnTo>
                <a:cubicBezTo>
                  <a:pt x="3589312" y="0"/>
                  <a:pt x="3657600" y="68288"/>
                  <a:pt x="3657600" y="152400"/>
                </a:cubicBezTo>
                <a:lnTo>
                  <a:pt x="3657600" y="800100"/>
                </a:lnTo>
                <a:cubicBezTo>
                  <a:pt x="3657600" y="884212"/>
                  <a:pt x="3589312" y="952500"/>
                  <a:pt x="3505200" y="952500"/>
                </a:cubicBezTo>
                <a:lnTo>
                  <a:pt x="152400" y="952500"/>
                </a:lnTo>
                <a:cubicBezTo>
                  <a:pt x="68288" y="952500"/>
                  <a:pt x="0" y="884212"/>
                  <a:pt x="0" y="8001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55DFC"/>
              </a:gs>
              <a:gs pos="100000">
                <a:srgbClr val="9810FA"/>
              </a:gs>
            </a:gsLst>
            <a:lin ang="270000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8272463" y="5272801"/>
            <a:ext cx="3419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Smart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10562" y="5653801"/>
            <a:ext cx="3343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DBEA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 Intelligence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497</Words>
  <Application>Microsoft Office PowerPoint</Application>
  <PresentationFormat>Widescreen</PresentationFormat>
  <Paragraphs>121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Noto Sans SC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Water Intelligence System</dc:title>
  <dc:subject>Smart Water Intelligence System</dc:subject>
  <dc:creator>Kimi</dc:creator>
  <cp:lastModifiedBy>Adyaa GB</cp:lastModifiedBy>
  <cp:revision>2</cp:revision>
  <dcterms:created xsi:type="dcterms:W3CDTF">2026-02-20T19:08:50Z</dcterms:created>
  <dcterms:modified xsi:type="dcterms:W3CDTF">2026-02-20T19:09:48Z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{"Label":"Smart Water Intelligence System","ContentProducer":"001191110108MACG2KBH8F10000","ProduceID":"19c7c710-e4c2-8726-8000-000052bd33af","ReservedCode1":"","ContentPropagator":"001191110108MACG2KBH8F20000","PropagateID":"19c7c710-e4c2-8726-8000-000052bd33af","ReservedCode2":""}</vt:lpwstr>
  </property>
</Properties>
</file>